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6" r:id="rId5"/>
    <p:sldMasterId id="2147483665" r:id="rId6"/>
  </p:sldMasterIdLst>
  <p:notesMasterIdLst>
    <p:notesMasterId r:id="rId14"/>
  </p:notesMasterIdLst>
  <p:sldIdLst>
    <p:sldId id="256" r:id="rId7"/>
    <p:sldId id="2142532841" r:id="rId8"/>
    <p:sldId id="290" r:id="rId9"/>
    <p:sldId id="2991" r:id="rId10"/>
    <p:sldId id="2142532842" r:id="rId11"/>
    <p:sldId id="2992" r:id="rId12"/>
    <p:sldId id="257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0DD14797-B9EB-4318-A25A-5192857AE732}">
          <p14:sldIdLst>
            <p14:sldId id="256"/>
            <p14:sldId id="2142532841"/>
            <p14:sldId id="290"/>
            <p14:sldId id="2991"/>
            <p14:sldId id="2142532842"/>
          </p14:sldIdLst>
        </p14:section>
        <p14:section name="Baksider" id="{ABEBF576-157A-4686-AF45-76224F41BFE2}">
          <p14:sldIdLst>
            <p14:sldId id="2992"/>
            <p14:sldId id="257"/>
          </p14:sldIdLst>
        </p14:section>
        <p14:section name="Hjelp" id="{1D9E34F4-83BB-42A7-9B0D-357CF0186E9B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b" initials="W" lastIdx="1" clrIdx="0">
    <p:extLst>
      <p:ext uri="{19B8F6BF-5375-455C-9EA6-DF929625EA0E}">
        <p15:presenceInfo xmlns:p15="http://schemas.microsoft.com/office/powerpoint/2012/main" userId="S::web@konsis.no::00e3b707-d210-4fc0-88c1-1be286540b6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60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Åsa Karin Johanna Serholt Jensen" userId="S::asa.karin.johanna.serholt.jensen@hamar.kommune.no::9c3ecb0f-5972-4817-804c-93ce82d3b2bf" providerId="AD" clId="Web-{F3C88EE4-B11B-C829-03A1-0D905A7B915A}"/>
    <pc:docChg chg="modSld">
      <pc:chgData name="Åsa Karin Johanna Serholt Jensen" userId="S::asa.karin.johanna.serholt.jensen@hamar.kommune.no::9c3ecb0f-5972-4817-804c-93ce82d3b2bf" providerId="AD" clId="Web-{F3C88EE4-B11B-C829-03A1-0D905A7B915A}" dt="2026-05-11T11:02:46.077" v="9" actId="20577"/>
      <pc:docMkLst>
        <pc:docMk/>
      </pc:docMkLst>
      <pc:sldChg chg="modSp">
        <pc:chgData name="Åsa Karin Johanna Serholt Jensen" userId="S::asa.karin.johanna.serholt.jensen@hamar.kommune.no::9c3ecb0f-5972-4817-804c-93ce82d3b2bf" providerId="AD" clId="Web-{F3C88EE4-B11B-C829-03A1-0D905A7B915A}" dt="2026-05-11T11:02:46.077" v="9" actId="20577"/>
        <pc:sldMkLst>
          <pc:docMk/>
          <pc:sldMk cId="690464229" sldId="290"/>
        </pc:sldMkLst>
        <pc:spChg chg="mod">
          <ac:chgData name="Åsa Karin Johanna Serholt Jensen" userId="S::asa.karin.johanna.serholt.jensen@hamar.kommune.no::9c3ecb0f-5972-4817-804c-93ce82d3b2bf" providerId="AD" clId="Web-{F3C88EE4-B11B-C829-03A1-0D905A7B915A}" dt="2026-05-11T11:02:46.077" v="9" actId="20577"/>
          <ac:spMkLst>
            <pc:docMk/>
            <pc:sldMk cId="690464229" sldId="290"/>
            <ac:spMk id="8" creationId="{503A33C5-3FC1-444B-2249-DF6AB53E40F8}"/>
          </ac:spMkLst>
        </pc:spChg>
      </pc:sldChg>
      <pc:sldChg chg="modSp">
        <pc:chgData name="Åsa Karin Johanna Serholt Jensen" userId="S::asa.karin.johanna.serholt.jensen@hamar.kommune.no::9c3ecb0f-5972-4817-804c-93ce82d3b2bf" providerId="AD" clId="Web-{F3C88EE4-B11B-C829-03A1-0D905A7B915A}" dt="2026-05-11T10:49:20.768" v="1" actId="1076"/>
        <pc:sldMkLst>
          <pc:docMk/>
          <pc:sldMk cId="3503711676" sldId="2142532841"/>
        </pc:sldMkLst>
        <pc:picChg chg="mod">
          <ac:chgData name="Åsa Karin Johanna Serholt Jensen" userId="S::asa.karin.johanna.serholt.jensen@hamar.kommune.no::9c3ecb0f-5972-4817-804c-93ce82d3b2bf" providerId="AD" clId="Web-{F3C88EE4-B11B-C829-03A1-0D905A7B915A}" dt="2026-05-11T10:49:20.768" v="1" actId="1076"/>
          <ac:picMkLst>
            <pc:docMk/>
            <pc:sldMk cId="3503711676" sldId="2142532841"/>
            <ac:picMk id="34" creationId="{C03FEE78-BBFD-13D5-FDD8-B46B6F438E6C}"/>
          </ac:picMkLst>
        </pc:picChg>
        <pc:picChg chg="mod">
          <ac:chgData name="Åsa Karin Johanna Serholt Jensen" userId="S::asa.karin.johanna.serholt.jensen@hamar.kommune.no::9c3ecb0f-5972-4817-804c-93ce82d3b2bf" providerId="AD" clId="Web-{F3C88EE4-B11B-C829-03A1-0D905A7B915A}" dt="2026-05-11T10:49:17.080" v="0" actId="1076"/>
          <ac:picMkLst>
            <pc:docMk/>
            <pc:sldMk cId="3503711676" sldId="2142532841"/>
            <ac:picMk id="36" creationId="{EE802426-22BA-8ED5-5B7F-78B1977AE32E}"/>
          </ac:picMkLst>
        </pc:picChg>
      </pc:sldChg>
    </pc:docChg>
  </pc:docChgLst>
  <pc:docChgLst>
    <pc:chgData name="Åsa Karin Johanna Serholt Jensen" userId="9c3ecb0f-5972-4817-804c-93ce82d3b2bf" providerId="ADAL" clId="{0F0D529F-CB24-4F1A-9E49-239B6CFDA978}"/>
    <pc:docChg chg="undo custSel modSld">
      <pc:chgData name="Åsa Karin Johanna Serholt Jensen" userId="9c3ecb0f-5972-4817-804c-93ce82d3b2bf" providerId="ADAL" clId="{0F0D529F-CB24-4F1A-9E49-239B6CFDA978}" dt="2026-06-10T17:18:56.198" v="17" actId="1076"/>
      <pc:docMkLst>
        <pc:docMk/>
      </pc:docMkLst>
      <pc:sldChg chg="modSp mod">
        <pc:chgData name="Åsa Karin Johanna Serholt Jensen" userId="9c3ecb0f-5972-4817-804c-93ce82d3b2bf" providerId="ADAL" clId="{0F0D529F-CB24-4F1A-9E49-239B6CFDA978}" dt="2026-05-11T11:03:54.003" v="0" actId="20577"/>
        <pc:sldMkLst>
          <pc:docMk/>
          <pc:sldMk cId="690464229" sldId="290"/>
        </pc:sldMkLst>
        <pc:spChg chg="mod">
          <ac:chgData name="Åsa Karin Johanna Serholt Jensen" userId="9c3ecb0f-5972-4817-804c-93ce82d3b2bf" providerId="ADAL" clId="{0F0D529F-CB24-4F1A-9E49-239B6CFDA978}" dt="2026-05-11T11:03:54.003" v="0" actId="20577"/>
          <ac:spMkLst>
            <pc:docMk/>
            <pc:sldMk cId="690464229" sldId="290"/>
            <ac:spMk id="8" creationId="{503A33C5-3FC1-444B-2249-DF6AB53E40F8}"/>
          </ac:spMkLst>
        </pc:spChg>
      </pc:sldChg>
      <pc:sldChg chg="modSp mod">
        <pc:chgData name="Åsa Karin Johanna Serholt Jensen" userId="9c3ecb0f-5972-4817-804c-93ce82d3b2bf" providerId="ADAL" clId="{0F0D529F-CB24-4F1A-9E49-239B6CFDA978}" dt="2026-06-10T17:18:56.198" v="17" actId="1076"/>
        <pc:sldMkLst>
          <pc:docMk/>
          <pc:sldMk cId="1779863764" sldId="2991"/>
        </pc:sldMkLst>
        <pc:spChg chg="mod">
          <ac:chgData name="Åsa Karin Johanna Serholt Jensen" userId="9c3ecb0f-5972-4817-804c-93ce82d3b2bf" providerId="ADAL" clId="{0F0D529F-CB24-4F1A-9E49-239B6CFDA978}" dt="2026-06-10T17:18:39.135" v="15" actId="20577"/>
          <ac:spMkLst>
            <pc:docMk/>
            <pc:sldMk cId="1779863764" sldId="2991"/>
            <ac:spMk id="2" creationId="{E737232C-379C-138F-DD31-99176EDD6747}"/>
          </ac:spMkLst>
        </pc:spChg>
        <pc:picChg chg="mod">
          <ac:chgData name="Åsa Karin Johanna Serholt Jensen" userId="9c3ecb0f-5972-4817-804c-93ce82d3b2bf" providerId="ADAL" clId="{0F0D529F-CB24-4F1A-9E49-239B6CFDA978}" dt="2026-06-10T17:18:56.198" v="17" actId="1076"/>
          <ac:picMkLst>
            <pc:docMk/>
            <pc:sldMk cId="1779863764" sldId="2991"/>
            <ac:picMk id="5" creationId="{78FE6D2C-2788-31F4-C59E-BAC32DB7D82C}"/>
          </ac:picMkLst>
        </pc:picChg>
      </pc:sldChg>
    </pc:docChg>
  </pc:docChgLst>
  <pc:docChgLst>
    <pc:chgData name="Åsa Karin Johanna Serholt Jensen" userId="S::asa.karin.johanna.serholt.jensen@hamar.kommune.no::9c3ecb0f-5972-4817-804c-93ce82d3b2bf" providerId="AD" clId="Web-{A33C328D-3F07-3C67-220F-55F6CB17A22D}"/>
    <pc:docChg chg="modSld sldOrd">
      <pc:chgData name="Åsa Karin Johanna Serholt Jensen" userId="S::asa.karin.johanna.serholt.jensen@hamar.kommune.no::9c3ecb0f-5972-4817-804c-93ce82d3b2bf" providerId="AD" clId="Web-{A33C328D-3F07-3C67-220F-55F6CB17A22D}" dt="2026-05-20T07:34:46.301" v="97"/>
      <pc:docMkLst>
        <pc:docMk/>
      </pc:docMkLst>
      <pc:sldChg chg="modNotes">
        <pc:chgData name="Åsa Karin Johanna Serholt Jensen" userId="S::asa.karin.johanna.serholt.jensen@hamar.kommune.no::9c3ecb0f-5972-4817-804c-93ce82d3b2bf" providerId="AD" clId="Web-{A33C328D-3F07-3C67-220F-55F6CB17A22D}" dt="2026-05-20T07:34:06.520" v="79"/>
        <pc:sldMkLst>
          <pc:docMk/>
          <pc:sldMk cId="690464229" sldId="290"/>
        </pc:sldMkLst>
      </pc:sldChg>
      <pc:sldChg chg="ord modNotes">
        <pc:chgData name="Åsa Karin Johanna Serholt Jensen" userId="S::asa.karin.johanna.serholt.jensen@hamar.kommune.no::9c3ecb0f-5972-4817-804c-93ce82d3b2bf" providerId="AD" clId="Web-{A33C328D-3F07-3C67-220F-55F6CB17A22D}" dt="2026-05-20T07:34:45.176" v="96"/>
        <pc:sldMkLst>
          <pc:docMk/>
          <pc:sldMk cId="1779863764" sldId="2991"/>
        </pc:sldMkLst>
      </pc:sldChg>
      <pc:sldChg chg="modNotes">
        <pc:chgData name="Åsa Karin Johanna Serholt Jensen" userId="S::asa.karin.johanna.serholt.jensen@hamar.kommune.no::9c3ecb0f-5972-4817-804c-93ce82d3b2bf" providerId="AD" clId="Web-{A33C328D-3F07-3C67-220F-55F6CB17A22D}" dt="2026-05-20T07:33:31.520" v="77"/>
        <pc:sldMkLst>
          <pc:docMk/>
          <pc:sldMk cId="3503711676" sldId="2142532841"/>
        </pc:sldMkLst>
      </pc:sldChg>
      <pc:sldChg chg="ord modNotes">
        <pc:chgData name="Åsa Karin Johanna Serholt Jensen" userId="S::asa.karin.johanna.serholt.jensen@hamar.kommune.no::9c3ecb0f-5972-4817-804c-93ce82d3b2bf" providerId="AD" clId="Web-{A33C328D-3F07-3C67-220F-55F6CB17A22D}" dt="2026-05-20T07:34:46.301" v="97"/>
        <pc:sldMkLst>
          <pc:docMk/>
          <pc:sldMk cId="1523178557" sldId="2142532842"/>
        </pc:sldMkLst>
      </pc:sldChg>
    </pc:docChg>
  </pc:docChgLst>
  <pc:docChgLst>
    <pc:chgData name="Åsa Karin Johanna Serholt Jensen" userId="S::asa.karin.johanna.serholt.jensen@hamar.kommune.no::9c3ecb0f-5972-4817-804c-93ce82d3b2bf" providerId="AD" clId="Web-{F777316C-F6D1-CC83-D67B-647E7B5F9DB5}"/>
    <pc:docChg chg="modSld">
      <pc:chgData name="Åsa Karin Johanna Serholt Jensen" userId="S::asa.karin.johanna.serholt.jensen@hamar.kommune.no::9c3ecb0f-5972-4817-804c-93ce82d3b2bf" providerId="AD" clId="Web-{F777316C-F6D1-CC83-D67B-647E7B5F9DB5}" dt="2026-05-11T09:34:23.895" v="28"/>
      <pc:docMkLst>
        <pc:docMk/>
      </pc:docMkLst>
      <pc:sldChg chg="modNotes">
        <pc:chgData name="Åsa Karin Johanna Serholt Jensen" userId="S::asa.karin.johanna.serholt.jensen@hamar.kommune.no::9c3ecb0f-5972-4817-804c-93ce82d3b2bf" providerId="AD" clId="Web-{F777316C-F6D1-CC83-D67B-647E7B5F9DB5}" dt="2026-05-11T09:33:35.457" v="15"/>
        <pc:sldMkLst>
          <pc:docMk/>
          <pc:sldMk cId="2688808760" sldId="256"/>
        </pc:sldMkLst>
      </pc:sldChg>
      <pc:sldChg chg="modNotes">
        <pc:chgData name="Åsa Karin Johanna Serholt Jensen" userId="S::asa.karin.johanna.serholt.jensen@hamar.kommune.no::9c3ecb0f-5972-4817-804c-93ce82d3b2bf" providerId="AD" clId="Web-{F777316C-F6D1-CC83-D67B-647E7B5F9DB5}" dt="2026-05-11T09:34:23.895" v="28"/>
        <pc:sldMkLst>
          <pc:docMk/>
          <pc:sldMk cId="1523178557" sldId="2142532842"/>
        </pc:sldMkLst>
      </pc:sldChg>
    </pc:docChg>
  </pc:docChgLst>
  <pc:docChgLst>
    <pc:chgData name="Reidun Hov" userId="S::h34681-1@hamar.kommune.no::8c7f87ff-95f2-4245-8547-adfec6d39b01" providerId="AD" clId="Web-{F2AA2211-0082-83C6-B703-A58EB81CA316}"/>
    <pc:docChg chg="modSld">
      <pc:chgData name="Reidun Hov" userId="S::h34681-1@hamar.kommune.no::8c7f87ff-95f2-4245-8547-adfec6d39b01" providerId="AD" clId="Web-{F2AA2211-0082-83C6-B703-A58EB81CA316}" dt="2026-06-05T06:08:21.905" v="98" actId="20577"/>
      <pc:docMkLst>
        <pc:docMk/>
      </pc:docMkLst>
      <pc:sldChg chg="modSp">
        <pc:chgData name="Reidun Hov" userId="S::h34681-1@hamar.kommune.no::8c7f87ff-95f2-4245-8547-adfec6d39b01" providerId="AD" clId="Web-{F2AA2211-0082-83C6-B703-A58EB81CA316}" dt="2026-06-05T06:05:46.031" v="90" actId="1076"/>
        <pc:sldMkLst>
          <pc:docMk/>
          <pc:sldMk cId="690464229" sldId="290"/>
        </pc:sldMkLst>
        <pc:picChg chg="mod">
          <ac:chgData name="Reidun Hov" userId="S::h34681-1@hamar.kommune.no::8c7f87ff-95f2-4245-8547-adfec6d39b01" providerId="AD" clId="Web-{F2AA2211-0082-83C6-B703-A58EB81CA316}" dt="2026-06-05T06:05:46.031" v="90" actId="1076"/>
          <ac:picMkLst>
            <pc:docMk/>
            <pc:sldMk cId="690464229" sldId="290"/>
            <ac:picMk id="4" creationId="{7D51320C-7CD3-970B-D7FE-A9352972F36D}"/>
          </ac:picMkLst>
        </pc:picChg>
      </pc:sldChg>
      <pc:sldChg chg="modSp">
        <pc:chgData name="Reidun Hov" userId="S::h34681-1@hamar.kommune.no::8c7f87ff-95f2-4245-8547-adfec6d39b01" providerId="AD" clId="Web-{F2AA2211-0082-83C6-B703-A58EB81CA316}" dt="2026-06-05T06:00:41.157" v="5" actId="20577"/>
        <pc:sldMkLst>
          <pc:docMk/>
          <pc:sldMk cId="1286773446" sldId="2992"/>
        </pc:sldMkLst>
        <pc:spChg chg="mod">
          <ac:chgData name="Reidun Hov" userId="S::h34681-1@hamar.kommune.no::8c7f87ff-95f2-4245-8547-adfec6d39b01" providerId="AD" clId="Web-{F2AA2211-0082-83C6-B703-A58EB81CA316}" dt="2026-06-05T06:00:41.157" v="5" actId="20577"/>
          <ac:spMkLst>
            <pc:docMk/>
            <pc:sldMk cId="1286773446" sldId="2992"/>
            <ac:spMk id="4" creationId="{62357619-0DDB-CFE6-AE3D-B5EA9EFAC282}"/>
          </ac:spMkLst>
        </pc:spChg>
      </pc:sldChg>
      <pc:sldChg chg="modSp">
        <pc:chgData name="Reidun Hov" userId="S::h34681-1@hamar.kommune.no::8c7f87ff-95f2-4245-8547-adfec6d39b01" providerId="AD" clId="Web-{F2AA2211-0082-83C6-B703-A58EB81CA316}" dt="2026-06-05T06:08:21.905" v="98" actId="20577"/>
        <pc:sldMkLst>
          <pc:docMk/>
          <pc:sldMk cId="3503711676" sldId="2142532841"/>
        </pc:sldMkLst>
        <pc:spChg chg="mod">
          <ac:chgData name="Reidun Hov" userId="S::h34681-1@hamar.kommune.no::8c7f87ff-95f2-4245-8547-adfec6d39b01" providerId="AD" clId="Web-{F2AA2211-0082-83C6-B703-A58EB81CA316}" dt="2026-06-05T06:08:21.905" v="98" actId="20577"/>
          <ac:spMkLst>
            <pc:docMk/>
            <pc:sldMk cId="3503711676" sldId="2142532841"/>
            <ac:spMk id="3" creationId="{A464146B-8710-B9AD-7BFC-589BB6C2208F}"/>
          </ac:spMkLst>
        </pc:spChg>
        <pc:picChg chg="mod">
          <ac:chgData name="Reidun Hov" userId="S::h34681-1@hamar.kommune.no::8c7f87ff-95f2-4245-8547-adfec6d39b01" providerId="AD" clId="Web-{F2AA2211-0082-83C6-B703-A58EB81CA316}" dt="2026-06-05T06:05:04.343" v="81" actId="1076"/>
          <ac:picMkLst>
            <pc:docMk/>
            <pc:sldMk cId="3503711676" sldId="2142532841"/>
            <ac:picMk id="36" creationId="{EE802426-22BA-8ED5-5B7F-78B1977AE32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52BD9-E973-422F-AE8F-25430D3AC9D6}" type="datetimeFigureOut">
              <a:rPr lang="nb-NO" smtClean="0"/>
              <a:t>10.06.2026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C983C-9955-4B86-9CE3-AE6D120DC0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4436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Velkommen og presentasjon</a:t>
            </a:r>
          </a:p>
          <a:p>
            <a:r>
              <a:rPr lang="nb-NO"/>
              <a:t>Sendt Bred invitasjon i hele Norge flott med videresending</a:t>
            </a:r>
          </a:p>
          <a:p>
            <a:r>
              <a:rPr lang="nb-NO"/>
              <a:t>Hensikt: Inspirasjon og læring og Kan være en mulighet å finne samarbeidsparter her i dag</a:t>
            </a:r>
          </a:p>
          <a:p>
            <a:r>
              <a:rPr lang="nb-NO"/>
              <a:t>Hvis du vil ha støtte, samarbeidsparter for lokale arrangement – ta kontakt med ditt USHT eller kommunens kreftkoordinator eller legg dine kontaktopplysninger i chatten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C983C-9955-4B86-9CE3-AE6D120DC00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117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Forankret i flere st behov for helsekompetanse for å bo trygt hjemme meld 24 om lindrende eget avsnitt om Åpenhet om døden</a:t>
            </a:r>
          </a:p>
          <a:p>
            <a:r>
              <a:rPr lang="nb-NO"/>
              <a:t>Bo tryggt hjemme peker også på behov for et levende lokalsamfunn og ivaretakelse av pasienter og pårørende</a:t>
            </a:r>
          </a:p>
          <a:p>
            <a:r>
              <a:rPr lang="nb-NO"/>
              <a:t>Demensplan om fremtidsplanlegging </a:t>
            </a:r>
          </a:p>
          <a:p>
            <a:r>
              <a:rPr lang="nb-NO"/>
              <a:t>God helsettjenester for personer med utviklingshemming om dialog og ivaretakelse </a:t>
            </a:r>
          </a:p>
          <a:p>
            <a:r>
              <a:rPr lang="nb-NO"/>
              <a:t>Pårørendeveilederen og regjeringens pårørendestrategi- samhandling, medvirkning og god dialog</a:t>
            </a:r>
          </a:p>
          <a:p>
            <a:r>
              <a:rPr lang="nb-NO"/>
              <a:t>Mye bra informasjon som er innbyggerettet på HELSENORGE</a:t>
            </a:r>
          </a:p>
          <a:p>
            <a:r>
              <a:rPr lang="nb-NO"/>
              <a:t>HOSPICEFORUMs gode samtaleguide «Samtaler rundt kjøkkenbordet»</a:t>
            </a:r>
          </a:p>
          <a:p>
            <a:r>
              <a:rPr lang="nb-NO">
                <a:ea typeface="Calibri"/>
                <a:cs typeface="Calibri"/>
              </a:rPr>
              <a:t>Vi har ønsket å inspirere til lokale arrangement og initativ der samarbeid med kulturakktører, frivillighet og livssynsrepresentanter etableres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C983C-9955-4B86-9CE3-AE6D120DC00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5650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nb-NO" sz="1200" b="0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Siden 2022 holdt arrangement tilknyttet all helgens dag, samarbeid med lokale kulturaktører, skrevt kronikker , debattert og møtt folk. Får bekreftet av deltakere at det gjøre en forkskjell å møte livets utfordringer med større grad av Death literacy</a:t>
            </a:r>
          </a:p>
          <a:p>
            <a:pPr algn="l"/>
            <a:r>
              <a:rPr lang="nb-NO" sz="1200" b="0" i="0" u="none" strike="noStrike" baseline="0">
                <a:solidFill>
                  <a:srgbClr val="000000"/>
                </a:solidFill>
                <a:latin typeface="Arial"/>
                <a:cs typeface="Arial"/>
              </a:rPr>
              <a:t>I år spredning med lokale arrangement i nabokommuner programmet går over flere måneder sept, okt, nov.</a:t>
            </a:r>
          </a:p>
          <a:p>
            <a:pPr algn="l"/>
            <a:endParaRPr lang="nb-NO" sz="1200" b="1" i="0" u="none" strike="noStrike" baseline="0">
              <a:solidFill>
                <a:srgbClr val="007100"/>
              </a:solidFill>
              <a:latin typeface="Arial"/>
              <a:cs typeface="Arial"/>
            </a:endParaRPr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E6323-B625-4DC7-B460-2F398EBA7B7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64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/>
              <a:t>Vi </a:t>
            </a:r>
            <a:r>
              <a:rPr lang="en-GB" b="0" err="1"/>
              <a:t>støtter</a:t>
            </a:r>
            <a:r>
              <a:rPr lang="en-GB" b="0"/>
              <a:t> </a:t>
            </a:r>
            <a:r>
              <a:rPr lang="en-GB" b="0" err="1"/>
              <a:t>oss</a:t>
            </a:r>
            <a:r>
              <a:rPr lang="en-GB" b="0"/>
              <a:t> </a:t>
            </a:r>
            <a:r>
              <a:rPr lang="en-GB" b="0" err="1"/>
              <a:t>til</a:t>
            </a:r>
            <a:r>
              <a:rPr lang="en-GB" b="0"/>
              <a:t> OTTOWA charter </a:t>
            </a:r>
            <a:r>
              <a:rPr lang="en-GB" b="0" err="1"/>
              <a:t>og</a:t>
            </a:r>
            <a:r>
              <a:rPr lang="en-GB" b="0"/>
              <a:t> Mc </a:t>
            </a:r>
            <a:r>
              <a:rPr lang="en-GB" b="0" err="1"/>
              <a:t>Mahans</a:t>
            </a:r>
            <a:r>
              <a:rPr lang="en-GB" b="0"/>
              <a:t> article </a:t>
            </a:r>
            <a:r>
              <a:rPr lang="en-GB" b="0" err="1"/>
              <a:t>og</a:t>
            </a:r>
            <a:r>
              <a:rPr lang="en-GB" b="0"/>
              <a:t> ser </a:t>
            </a:r>
            <a:r>
              <a:rPr lang="en-GB" b="0" err="1"/>
              <a:t>dette</a:t>
            </a:r>
            <a:r>
              <a:rPr lang="en-GB" b="0"/>
              <a:t> I </a:t>
            </a:r>
            <a:r>
              <a:rPr lang="en-GB" b="0" err="1"/>
              <a:t>sammenheng</a:t>
            </a:r>
            <a:r>
              <a:rPr lang="en-GB" b="0"/>
              <a:t> med </a:t>
            </a:r>
            <a:r>
              <a:rPr lang="en-GB" b="0" err="1"/>
              <a:t>implementering</a:t>
            </a:r>
            <a:r>
              <a:rPr lang="en-GB" b="0"/>
              <a:t> </a:t>
            </a:r>
            <a:r>
              <a:rPr lang="en-GB" b="0" err="1"/>
              <a:t>av</a:t>
            </a:r>
            <a:r>
              <a:rPr lang="en-GB" b="0"/>
              <a:t> </a:t>
            </a:r>
            <a:r>
              <a:rPr lang="en-GB" b="0" err="1"/>
              <a:t>forhåndssamtaler</a:t>
            </a:r>
            <a:r>
              <a:rPr lang="en-GB"/>
              <a:t> </a:t>
            </a:r>
            <a:r>
              <a:rPr lang="en-GB" err="1"/>
              <a:t>og</a:t>
            </a:r>
            <a:r>
              <a:rPr lang="en-GB"/>
              <a:t> </a:t>
            </a:r>
            <a:r>
              <a:rPr lang="en-GB" err="1"/>
              <a:t>planlegging</a:t>
            </a:r>
            <a:endParaRPr lang="en-GB" b="0" err="1">
              <a:ea typeface="Calibri"/>
              <a:cs typeface="Calibri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C983C-9955-4B86-9CE3-AE6D120DC00B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8086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Felles nasjonal side - Meld inn saker via ditt USHT til Marianne Haugo Ann Cathrine - </a:t>
            </a:r>
            <a:r>
              <a:rPr lang="en-GB"/>
              <a:t>anne-carine.florhaug@hel.oslo.kommune.no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r>
              <a:rPr lang="en-GB"/>
              <a:t>Vi skal få smakebiter fra </a:t>
            </a:r>
          </a:p>
          <a:p>
            <a:r>
              <a:rPr lang="en-GB"/>
              <a:t>Solveig Øiestad </a:t>
            </a:r>
            <a:r>
              <a:rPr lang="en-GB" err="1"/>
              <a:t>Fransiskushjelpen</a:t>
            </a:r>
            <a:endParaRPr lang="en-GB">
              <a:ea typeface="Calibri" panose="020F0502020204030204"/>
              <a:cs typeface="Calibri" panose="020F0502020204030204"/>
            </a:endParaRPr>
          </a:p>
          <a:p>
            <a:r>
              <a:rPr lang="en-GB">
                <a:ea typeface="Calibri" panose="020F0502020204030204"/>
                <a:cs typeface="Calibri" panose="020F0502020204030204"/>
              </a:rPr>
              <a:t>Heidi Nordsveen</a:t>
            </a:r>
          </a:p>
          <a:p>
            <a:r>
              <a:rPr lang="en-GB"/>
              <a:t>Gunhild </a:t>
            </a:r>
            <a:r>
              <a:rPr lang="en-GB" err="1"/>
              <a:t>Lersveen</a:t>
            </a:r>
            <a:r>
              <a:rPr lang="en-GB"/>
              <a:t> </a:t>
            </a:r>
            <a:r>
              <a:rPr lang="en-GB" err="1"/>
              <a:t>Verdal</a:t>
            </a:r>
            <a:r>
              <a:rPr lang="en-GB"/>
              <a:t> </a:t>
            </a:r>
            <a:r>
              <a:rPr lang="en-GB" err="1"/>
              <a:t>kommune</a:t>
            </a:r>
            <a:r>
              <a:rPr lang="en-GB"/>
              <a:t> USHT </a:t>
            </a:r>
            <a:r>
              <a:rPr lang="en-GB" err="1"/>
              <a:t>Trøndelag</a:t>
            </a:r>
            <a:r>
              <a:rPr lang="en-GB"/>
              <a:t> Nord</a:t>
            </a:r>
            <a:endParaRPr lang="en-GB">
              <a:ea typeface="Calibri"/>
              <a:cs typeface="Calibri"/>
            </a:endParaRPr>
          </a:p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C983C-9955-4B86-9CE3-AE6D120DC00B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187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6C983C-9955-4B86-9CE3-AE6D120DC00B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7784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4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A8D3799E-BF4D-4C50-A004-5AF8F92CC5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6250" y="1363663"/>
            <a:ext cx="11239500" cy="5003800"/>
          </a:xfrm>
        </p:spPr>
        <p:txBody>
          <a:bodyPr anchor="ctr">
            <a:normAutofit/>
          </a:bodyPr>
          <a:lstStyle>
            <a:lvl1pPr algn="r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Dobbeltklikk på ikonet midt på lysbildet</a:t>
            </a:r>
            <a:br>
              <a:rPr lang="nb-NO" noProof="0"/>
            </a:br>
            <a:r>
              <a:rPr lang="nb-NO" noProof="0"/>
              <a:t>Velg bildet du ønsker å sette inn (</a:t>
            </a:r>
            <a:r>
              <a:rPr lang="nb-NO" noProof="0" err="1"/>
              <a:t>jpg</a:t>
            </a:r>
            <a:r>
              <a:rPr lang="nb-NO" noProof="0"/>
              <a:t> eller </a:t>
            </a:r>
            <a:r>
              <a:rPr lang="nb-NO" noProof="0" err="1"/>
              <a:t>png</a:t>
            </a:r>
            <a:r>
              <a:rPr lang="nb-NO" noProof="0"/>
              <a:t> format)</a:t>
            </a:r>
            <a:br>
              <a:rPr lang="nb-NO" noProof="0"/>
            </a:br>
            <a:r>
              <a:rPr lang="nb-NO" noProof="0"/>
              <a:t>Beskjær bildet for å endre bildeutsnitt, men la bildet fylle hele </a:t>
            </a:r>
            <a:r>
              <a:rPr lang="nb-NO" noProof="0" err="1"/>
              <a:t>bildeboksen</a:t>
            </a:r>
            <a:r>
              <a:rPr lang="nb-NO" noProof="0"/>
              <a:t>.</a:t>
            </a:r>
          </a:p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FCD5D32-ECCE-4F2A-B50C-CDE5B0DF10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37855" y="490016"/>
            <a:ext cx="6747163" cy="1543732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bilde 9" descr="Dobbeltklikk på ikonet under&#10;Velg logo du ønsker å sette inn (bredde og png format)&#10;">
            <a:extLst>
              <a:ext uri="{FF2B5EF4-FFF2-40B4-BE49-F238E27FC236}">
                <a16:creationId xmlns:a16="http://schemas.microsoft.com/office/drawing/2014/main" id="{689AD396-9376-466B-9010-3749669D79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482013" y="296863"/>
            <a:ext cx="3233737" cy="1206500"/>
          </a:xfrm>
        </p:spPr>
        <p:txBody>
          <a:bodyPr/>
          <a:lstStyle>
            <a:lvl1pPr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Dobbeltklikk på ikonet under</a:t>
            </a:r>
            <a:br>
              <a:rPr lang="nb-NO" noProof="0"/>
            </a:br>
            <a:r>
              <a:rPr lang="nb-NO" noProof="0"/>
              <a:t>Velg logo du ønsker å sette inn (bredde og </a:t>
            </a:r>
            <a:r>
              <a:rPr lang="nb-NO" noProof="0" err="1"/>
              <a:t>png</a:t>
            </a:r>
            <a:r>
              <a:rPr lang="nb-NO" noProof="0"/>
              <a:t> format)</a:t>
            </a:r>
          </a:p>
          <a:p>
            <a:endParaRPr lang="nb-NO"/>
          </a:p>
        </p:txBody>
      </p:sp>
      <p:pic>
        <p:nvPicPr>
          <p:cNvPr id="21" name="Grafikk 20">
            <a:extLst>
              <a:ext uri="{FF2B5EF4-FFF2-40B4-BE49-F238E27FC236}">
                <a16:creationId xmlns:a16="http://schemas.microsoft.com/office/drawing/2014/main" id="{6EB34D53-9709-45F7-83F2-13F8DF387E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6550" y="6039562"/>
            <a:ext cx="11239200" cy="342891"/>
          </a:xfrm>
          <a:prstGeom prst="rect">
            <a:avLst/>
          </a:prstGeom>
        </p:spPr>
      </p:pic>
      <p:pic>
        <p:nvPicPr>
          <p:cNvPr id="23" name="Grafikk 22">
            <a:extLst>
              <a:ext uri="{FF2B5EF4-FFF2-40B4-BE49-F238E27FC236}">
                <a16:creationId xmlns:a16="http://schemas.microsoft.com/office/drawing/2014/main" id="{B6726A82-0C4C-47A8-953F-992DBA3B36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057" y="674557"/>
            <a:ext cx="961621" cy="57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5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633803A3-7415-44B4-BC7A-6129BF380A70}"/>
              </a:ext>
            </a:extLst>
          </p:cNvPr>
          <p:cNvSpPr/>
          <p:nvPr userDrawn="1"/>
        </p:nvSpPr>
        <p:spPr>
          <a:xfrm>
            <a:off x="476550" y="525542"/>
            <a:ext cx="11238900" cy="58069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Bilde 5" descr="Et bilde som inneholder pil&#10;&#10;Automatisk generert beskrivelse">
            <a:extLst>
              <a:ext uri="{FF2B5EF4-FFF2-40B4-BE49-F238E27FC236}">
                <a16:creationId xmlns:a16="http://schemas.microsoft.com/office/drawing/2014/main" id="{7128168F-AD0F-4562-B53B-BD2D9B8E3C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67" y="525542"/>
            <a:ext cx="9741464" cy="580691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FCD5D32-ECCE-4F2A-B50C-CDE5B0DF10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22418" y="1480534"/>
            <a:ext cx="6747163" cy="1543732"/>
          </a:xfrm>
          <a:noFill/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21" name="Grafikk 20">
            <a:extLst>
              <a:ext uri="{FF2B5EF4-FFF2-40B4-BE49-F238E27FC236}">
                <a16:creationId xmlns:a16="http://schemas.microsoft.com/office/drawing/2014/main" id="{6EB34D53-9709-45F7-83F2-13F8DF387E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550" y="6039562"/>
            <a:ext cx="11239200" cy="342891"/>
          </a:xfrm>
          <a:prstGeom prst="rect">
            <a:avLst/>
          </a:prstGeom>
        </p:spPr>
      </p:pic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EE1CE62-7799-4F9A-A4CF-D923A13F1D4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35858" y="3366166"/>
            <a:ext cx="3520282" cy="2331495"/>
          </a:xfrm>
        </p:spPr>
        <p:txBody>
          <a:bodyPr anchor="ctr"/>
          <a:lstStyle>
            <a:lvl1pPr algn="ctr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Dette er en mal for å legge inn egen logo. Velg alternativ logo med høydeformat i filformat </a:t>
            </a:r>
            <a:r>
              <a:rPr lang="nb-NO" noProof="0" err="1"/>
              <a:t>png</a:t>
            </a:r>
            <a:r>
              <a:rPr lang="nb-NO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8801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941E85-2274-4183-B8F3-0E71A1101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OVERSKRIFT 44 </a:t>
            </a:r>
            <a:r>
              <a:rPr lang="nb-NO" err="1"/>
              <a:t>pt</a:t>
            </a:r>
            <a:r>
              <a:rPr lang="nb-NO"/>
              <a:t> Arial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CA8109-9274-4506-8168-72DC90DF4227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 marL="457200" indent="-457200">
              <a:buFontTx/>
              <a:buBlip>
                <a:blip r:embed="rId2"/>
              </a:buBlip>
              <a:defRPr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nb-NO"/>
              <a:t>Brødtekst 32 </a:t>
            </a:r>
            <a:r>
              <a:rPr lang="nb-NO" err="1"/>
              <a:t>pt</a:t>
            </a:r>
            <a:r>
              <a:rPr lang="nb-NO"/>
              <a:t> Arial</a:t>
            </a:r>
          </a:p>
          <a:p>
            <a:pPr lvl="1"/>
            <a:r>
              <a:rPr lang="nb-NO"/>
              <a:t>Underoverskrift 28 </a:t>
            </a:r>
            <a:r>
              <a:rPr lang="nb-NO" err="1"/>
              <a:t>pt</a:t>
            </a:r>
            <a:r>
              <a:rPr lang="nb-NO"/>
              <a:t> Arial</a:t>
            </a:r>
          </a:p>
          <a:p>
            <a:pPr lvl="2"/>
            <a:r>
              <a:rPr lang="nb-NO"/>
              <a:t>Andre nivå</a:t>
            </a:r>
          </a:p>
          <a:p>
            <a:pPr lvl="3"/>
            <a:r>
              <a:rPr lang="nb-NO"/>
              <a:t>Tredje nivå</a:t>
            </a:r>
          </a:p>
          <a:p>
            <a:pPr lvl="4"/>
            <a:r>
              <a:rPr lang="nb-NO"/>
              <a:t>Fjerde nivå</a:t>
            </a:r>
          </a:p>
          <a:p>
            <a:pPr lvl="5"/>
            <a:r>
              <a:rPr lang="nb-NO"/>
              <a:t>Femte nivå</a:t>
            </a:r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EE2587CC-E871-4520-8234-C63643751DA4}"/>
              </a:ext>
            </a:extLst>
          </p:cNvPr>
          <p:cNvCxnSpPr>
            <a:cxnSpLocks/>
          </p:cNvCxnSpPr>
          <p:nvPr userDrawn="1"/>
        </p:nvCxnSpPr>
        <p:spPr>
          <a:xfrm>
            <a:off x="945900" y="232090"/>
            <a:ext cx="0" cy="64675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16143955-E183-486D-A778-16F6BB590F5B}"/>
              </a:ext>
            </a:extLst>
          </p:cNvPr>
          <p:cNvCxnSpPr>
            <a:cxnSpLocks/>
          </p:cNvCxnSpPr>
          <p:nvPr userDrawn="1"/>
        </p:nvCxnSpPr>
        <p:spPr>
          <a:xfrm>
            <a:off x="921463" y="6390001"/>
            <a:ext cx="0" cy="46799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C54E6281-F752-4238-B429-EF39197235AC}"/>
              </a:ext>
            </a:extLst>
          </p:cNvPr>
          <p:cNvSpPr txBox="1">
            <a:spLocks/>
          </p:cNvSpPr>
          <p:nvPr userDrawn="1"/>
        </p:nvSpPr>
        <p:spPr>
          <a:xfrm>
            <a:off x="121931" y="6390000"/>
            <a:ext cx="694929" cy="468000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nb-NO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Red Hat Display" panose="02010503040201060303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18E239-D28D-0C42-AD73-DCC6F254EF40}" type="slidenum">
              <a:rPr lang="nb-NO" sz="1200" smtClean="0">
                <a:latin typeface="+mn-lt"/>
              </a:rPr>
              <a:pPr/>
              <a:t>‹#›</a:t>
            </a:fld>
            <a:endParaRPr lang="nb-NO" sz="1200">
              <a:latin typeface="+mn-lt"/>
            </a:endParaRPr>
          </a:p>
        </p:txBody>
      </p:sp>
      <p:pic>
        <p:nvPicPr>
          <p:cNvPr id="10" name="Bilde 9" descr="Et bilde som inneholder klokke, tegning, skilt, rom&#10;&#10;Automatisk generert beskrivelse">
            <a:extLst>
              <a:ext uri="{FF2B5EF4-FFF2-40B4-BE49-F238E27FC236}">
                <a16:creationId xmlns:a16="http://schemas.microsoft.com/office/drawing/2014/main" id="{F7FC5AEE-377B-4577-9F52-ABE89FACEC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1319" y="6390001"/>
            <a:ext cx="262681" cy="24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1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6F59F6-F5A4-4FE7-B149-64AEBBDCCF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OVERSKRIFT 44 </a:t>
            </a:r>
            <a:r>
              <a:rPr lang="nb-NO" err="1"/>
              <a:t>pt</a:t>
            </a:r>
            <a:r>
              <a:rPr lang="nb-NO"/>
              <a:t> Arial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D2C58A-67BD-4DCF-AD47-ACB09A6DBE4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94668" y="1285461"/>
            <a:ext cx="5025132" cy="4891502"/>
          </a:xfrm>
        </p:spPr>
        <p:txBody>
          <a:bodyPr/>
          <a:lstStyle>
            <a:lvl2pPr>
              <a:defRPr/>
            </a:lvl2pPr>
            <a:lvl3pPr>
              <a:defRPr/>
            </a:lvl3pPr>
            <a:lvl5pPr>
              <a:defRPr/>
            </a:lvl5pPr>
            <a:lvl6pPr>
              <a:defRPr/>
            </a:lvl6pPr>
          </a:lstStyle>
          <a:p>
            <a:pPr lvl="0"/>
            <a:r>
              <a:rPr lang="nb-NO"/>
              <a:t>Brødtekst 32 </a:t>
            </a:r>
            <a:r>
              <a:rPr lang="nb-NO" err="1"/>
              <a:t>pt</a:t>
            </a:r>
            <a:r>
              <a:rPr lang="nb-NO"/>
              <a:t> Arial</a:t>
            </a:r>
          </a:p>
          <a:p>
            <a:pPr lvl="1"/>
            <a:r>
              <a:rPr lang="nb-NO"/>
              <a:t>Underoverskrift 28 </a:t>
            </a:r>
            <a:r>
              <a:rPr lang="nb-NO" err="1"/>
              <a:t>pt</a:t>
            </a:r>
            <a:r>
              <a:rPr lang="nb-NO"/>
              <a:t> Arial</a:t>
            </a:r>
          </a:p>
          <a:p>
            <a:pPr lvl="2"/>
            <a:r>
              <a:rPr lang="nb-NO"/>
              <a:t>Andre nivå</a:t>
            </a:r>
          </a:p>
          <a:p>
            <a:pPr lvl="3"/>
            <a:r>
              <a:rPr lang="nb-NO"/>
              <a:t>Tredje nivå</a:t>
            </a:r>
          </a:p>
          <a:p>
            <a:pPr lvl="4"/>
            <a:r>
              <a:rPr lang="nb-NO"/>
              <a:t>Fjerde nivå</a:t>
            </a:r>
          </a:p>
          <a:p>
            <a:pPr lvl="5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A1E06F-A5F8-42E5-9CDE-A80F436EF8D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285461"/>
            <a:ext cx="5014980" cy="4891502"/>
          </a:xfrm>
        </p:spPr>
        <p:txBody>
          <a:bodyPr/>
          <a:lstStyle>
            <a:lvl2pPr>
              <a:defRPr/>
            </a:lvl2pPr>
            <a:lvl3pPr>
              <a:defRPr/>
            </a:lvl3pPr>
          </a:lstStyle>
          <a:p>
            <a:pPr lvl="0"/>
            <a:r>
              <a:rPr lang="nb-NO"/>
              <a:t>Brødtekst 32 </a:t>
            </a:r>
            <a:r>
              <a:rPr lang="nb-NO" err="1"/>
              <a:t>pt</a:t>
            </a:r>
            <a:r>
              <a:rPr lang="nb-NO"/>
              <a:t> Arial</a:t>
            </a:r>
          </a:p>
          <a:p>
            <a:pPr lvl="1"/>
            <a:r>
              <a:rPr lang="nb-NO"/>
              <a:t>Underoverskrift 28 </a:t>
            </a:r>
            <a:r>
              <a:rPr lang="nb-NO" err="1"/>
              <a:t>pt</a:t>
            </a:r>
            <a:r>
              <a:rPr lang="nb-NO"/>
              <a:t> Arial</a:t>
            </a:r>
          </a:p>
          <a:p>
            <a:pPr lvl="2"/>
            <a:r>
              <a:rPr lang="nb-NO"/>
              <a:t>Andre nivå</a:t>
            </a:r>
          </a:p>
          <a:p>
            <a:pPr lvl="3"/>
            <a:r>
              <a:rPr lang="nb-NO"/>
              <a:t>Tredje nivå</a:t>
            </a:r>
          </a:p>
          <a:p>
            <a:pPr lvl="4"/>
            <a:r>
              <a:rPr lang="nb-NO"/>
              <a:t>Fjerde nivå</a:t>
            </a:r>
          </a:p>
          <a:p>
            <a:pPr lvl="5"/>
            <a:r>
              <a:rPr lang="nb-NO"/>
              <a:t>Femte nivå</a:t>
            </a: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F7D64CD5-778D-42BD-B5C1-83146426849F}"/>
              </a:ext>
            </a:extLst>
          </p:cNvPr>
          <p:cNvSpPr txBox="1">
            <a:spLocks/>
          </p:cNvSpPr>
          <p:nvPr userDrawn="1"/>
        </p:nvSpPr>
        <p:spPr>
          <a:xfrm>
            <a:off x="0" y="6390000"/>
            <a:ext cx="342078" cy="468000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nb-NO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Red Hat Display" panose="02010503040201060303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/>
          </a:p>
        </p:txBody>
      </p:sp>
      <p:pic>
        <p:nvPicPr>
          <p:cNvPr id="13" name="Bilde 12" descr="Et bilde som inneholder klokke, tegning, skilt, rom&#10;&#10;Automatisk generert beskrivelse">
            <a:extLst>
              <a:ext uri="{FF2B5EF4-FFF2-40B4-BE49-F238E27FC236}">
                <a16:creationId xmlns:a16="http://schemas.microsoft.com/office/drawing/2014/main" id="{F14608A5-307A-4124-8722-0CFA4226B8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1319" y="6390001"/>
            <a:ext cx="262681" cy="248088"/>
          </a:xfrm>
          <a:prstGeom prst="rect">
            <a:avLst/>
          </a:prstGeom>
        </p:spPr>
      </p:pic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3F74077E-94E2-458E-A894-8BAC00032DF5}"/>
              </a:ext>
            </a:extLst>
          </p:cNvPr>
          <p:cNvCxnSpPr>
            <a:cxnSpLocks/>
          </p:cNvCxnSpPr>
          <p:nvPr userDrawn="1"/>
        </p:nvCxnSpPr>
        <p:spPr>
          <a:xfrm>
            <a:off x="945900" y="232090"/>
            <a:ext cx="0" cy="64675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335B3B6C-479C-41DD-8E20-22854A9B68A5}"/>
              </a:ext>
            </a:extLst>
          </p:cNvPr>
          <p:cNvCxnSpPr>
            <a:cxnSpLocks/>
          </p:cNvCxnSpPr>
          <p:nvPr userDrawn="1"/>
        </p:nvCxnSpPr>
        <p:spPr>
          <a:xfrm>
            <a:off x="921463" y="6390001"/>
            <a:ext cx="0" cy="46799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9E345FBC-B3FD-4DFF-BFC0-D2277A672297}"/>
              </a:ext>
            </a:extLst>
          </p:cNvPr>
          <p:cNvSpPr txBox="1">
            <a:spLocks/>
          </p:cNvSpPr>
          <p:nvPr userDrawn="1"/>
        </p:nvSpPr>
        <p:spPr>
          <a:xfrm>
            <a:off x="121931" y="6390000"/>
            <a:ext cx="694929" cy="468000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nb-NO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Red Hat Display" panose="02010503040201060303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18E239-D28D-0C42-AD73-DCC6F254EF40}" type="slidenum">
              <a:rPr lang="nb-NO" sz="1200" smtClean="0">
                <a:latin typeface="+mn-lt"/>
              </a:rPr>
              <a:pPr/>
              <a:t>‹#›</a:t>
            </a:fld>
            <a:endParaRPr lang="nb-NO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992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713970-1470-475E-BB01-F8B344CFA4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OVERSKRIFT 44 </a:t>
            </a:r>
            <a:r>
              <a:rPr lang="nb-NO" err="1"/>
              <a:t>pt</a:t>
            </a:r>
            <a:r>
              <a:rPr lang="nb-NO"/>
              <a:t> Arial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A78DE69B-048E-41A0-8101-E05F0B810FF9}"/>
              </a:ext>
            </a:extLst>
          </p:cNvPr>
          <p:cNvSpPr txBox="1">
            <a:spLocks/>
          </p:cNvSpPr>
          <p:nvPr userDrawn="1"/>
        </p:nvSpPr>
        <p:spPr>
          <a:xfrm>
            <a:off x="0" y="6390000"/>
            <a:ext cx="342078" cy="468000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nb-NO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Red Hat Display" panose="02010503040201060303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/>
          </a:p>
        </p:txBody>
      </p:sp>
      <p:pic>
        <p:nvPicPr>
          <p:cNvPr id="9" name="Bilde 8" descr="Et bilde som inneholder klokke, tegning, skilt, rom&#10;&#10;Automatisk generert beskrivelse">
            <a:extLst>
              <a:ext uri="{FF2B5EF4-FFF2-40B4-BE49-F238E27FC236}">
                <a16:creationId xmlns:a16="http://schemas.microsoft.com/office/drawing/2014/main" id="{6A3D7589-8F49-4ECA-B124-4F6FF8C61C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1319" y="6390001"/>
            <a:ext cx="262681" cy="248088"/>
          </a:xfrm>
          <a:prstGeom prst="rect">
            <a:avLst/>
          </a:prstGeom>
        </p:spPr>
      </p:pic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D7D2AE64-FCDA-4FF9-AB92-0E1AD30C3E71}"/>
              </a:ext>
            </a:extLst>
          </p:cNvPr>
          <p:cNvCxnSpPr>
            <a:cxnSpLocks/>
          </p:cNvCxnSpPr>
          <p:nvPr userDrawn="1"/>
        </p:nvCxnSpPr>
        <p:spPr>
          <a:xfrm>
            <a:off x="945900" y="232090"/>
            <a:ext cx="0" cy="64675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C71F896-B890-4E4A-A577-29B441C49189}"/>
              </a:ext>
            </a:extLst>
          </p:cNvPr>
          <p:cNvCxnSpPr>
            <a:cxnSpLocks/>
          </p:cNvCxnSpPr>
          <p:nvPr userDrawn="1"/>
        </p:nvCxnSpPr>
        <p:spPr>
          <a:xfrm>
            <a:off x="921463" y="6390001"/>
            <a:ext cx="0" cy="46799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BC0F425C-E89D-44BC-AC23-95729833D6E4}"/>
              </a:ext>
            </a:extLst>
          </p:cNvPr>
          <p:cNvSpPr txBox="1">
            <a:spLocks/>
          </p:cNvSpPr>
          <p:nvPr userDrawn="1"/>
        </p:nvSpPr>
        <p:spPr>
          <a:xfrm>
            <a:off x="121931" y="6390000"/>
            <a:ext cx="694929" cy="468000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nb-NO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Red Hat Display" panose="02010503040201060303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18E239-D28D-0C42-AD73-DCC6F254EF40}" type="slidenum">
              <a:rPr lang="nb-NO" sz="1200" smtClean="0">
                <a:latin typeface="+mn-lt"/>
              </a:rPr>
              <a:pPr/>
              <a:t>‹#›</a:t>
            </a:fld>
            <a:endParaRPr lang="nb-NO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337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un bunn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klokke, tegning, skilt, rom&#10;&#10;Automatisk generert beskrivelse">
            <a:extLst>
              <a:ext uri="{FF2B5EF4-FFF2-40B4-BE49-F238E27FC236}">
                <a16:creationId xmlns:a16="http://schemas.microsoft.com/office/drawing/2014/main" id="{DCB9E027-B727-4E8B-9FCE-39E433C07F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1319" y="6390001"/>
            <a:ext cx="262681" cy="248088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CCB8D499-95A8-45E1-B8E9-21804091A5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7325" y="3228975"/>
            <a:ext cx="1657350" cy="400050"/>
          </a:xfrm>
          <a:prstGeom prst="rect">
            <a:avLst/>
          </a:prstGeom>
        </p:spPr>
      </p:pic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7BAD7954-A667-4E72-BA3F-8A95CDC6E706}"/>
              </a:ext>
            </a:extLst>
          </p:cNvPr>
          <p:cNvCxnSpPr>
            <a:cxnSpLocks/>
          </p:cNvCxnSpPr>
          <p:nvPr userDrawn="1"/>
        </p:nvCxnSpPr>
        <p:spPr>
          <a:xfrm>
            <a:off x="921463" y="6390001"/>
            <a:ext cx="0" cy="46799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7456417E-994D-402B-A9B4-36F0C1D0CCF8}"/>
              </a:ext>
            </a:extLst>
          </p:cNvPr>
          <p:cNvSpPr txBox="1">
            <a:spLocks/>
          </p:cNvSpPr>
          <p:nvPr userDrawn="1"/>
        </p:nvSpPr>
        <p:spPr>
          <a:xfrm>
            <a:off x="121931" y="6390000"/>
            <a:ext cx="694929" cy="468000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nb-NO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Red Hat Display" panose="02010503040201060303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18E239-D28D-0C42-AD73-DCC6F254EF40}" type="slidenum">
              <a:rPr lang="nb-NO" sz="1200" smtClean="0">
                <a:latin typeface="+mn-lt"/>
              </a:rPr>
              <a:pPr/>
              <a:t>‹#›</a:t>
            </a:fld>
            <a:endParaRPr lang="nb-NO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6820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kside kontaktinfo og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FAFD28C3-2DD1-4330-B329-F0BCF2960062}"/>
              </a:ext>
            </a:extLst>
          </p:cNvPr>
          <p:cNvSpPr/>
          <p:nvPr userDrawn="1"/>
        </p:nvSpPr>
        <p:spPr>
          <a:xfrm>
            <a:off x="2128603" y="2653259"/>
            <a:ext cx="7934794" cy="14540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A498CAD-97B8-4629-952B-37F9435D1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52961" y="2910330"/>
            <a:ext cx="7886075" cy="1058863"/>
          </a:xfrm>
          <a:noFill/>
        </p:spPr>
        <p:txBody>
          <a:bodyPr wrap="none">
            <a:normAutofit/>
          </a:bodyPr>
          <a:lstStyle>
            <a:lvl1pPr>
              <a:defRPr sz="1600"/>
            </a:lvl1pPr>
          </a:lstStyle>
          <a:p>
            <a:r>
              <a:rPr lang="nb-NO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F</a:t>
            </a:r>
            <a:r>
              <a:rPr lang="nb-NO" altLang="ja-JP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ø</a:t>
            </a:r>
            <a:r>
              <a:rPr lang="nb-NO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lg oss på: www.facebook.com/</a:t>
            </a:r>
            <a:r>
              <a:rPr lang="nb-NO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ushtxxxx</a:t>
            </a:r>
            <a:r>
              <a:rPr lang="nb-NO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.</a:t>
            </a:r>
            <a:br>
              <a:rPr lang="nb-NO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</a:br>
            <a:r>
              <a:rPr lang="nb-NO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Kontakt oss på mail eller </a:t>
            </a:r>
            <a:r>
              <a:rPr lang="nb-NO" err="1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tlf</a:t>
            </a:r>
            <a:r>
              <a:rPr lang="nb-NO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: usht@xxxx.kommune.no, 12 34 56 78</a:t>
            </a:r>
            <a:br>
              <a:rPr lang="nb-NO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</a:br>
            <a:r>
              <a:rPr lang="nb-NO">
                <a:effectLst/>
                <a:latin typeface="Arial Unicode MS" panose="020B0604020202020204" pitchFamily="34" charset="-128"/>
                <a:ea typeface="Arial Unicode MS" panose="020B0604020202020204" pitchFamily="34" charset="-128"/>
              </a:rPr>
              <a:t>www.xxxx.kommune.no/usht eller www.utviklingssenter.no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AFA2000-963E-4E49-B282-6B5F00C6EA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144" y="2376929"/>
            <a:ext cx="505969" cy="509017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223A75DF-F52C-43EE-8CD4-74242337B2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073" y="2376929"/>
            <a:ext cx="509017" cy="50901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D5AEEF6-8428-4291-A5F3-A23CA88065A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50" y="2379977"/>
            <a:ext cx="505969" cy="509017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D1F1B75A-018E-4E21-A919-8D9734BAC48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979" y="2376929"/>
            <a:ext cx="505969" cy="50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18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med grått 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FAFD28C3-2DD1-4330-B329-F0BCF2960062}"/>
              </a:ext>
            </a:extLst>
          </p:cNvPr>
          <p:cNvSpPr/>
          <p:nvPr userDrawn="1"/>
        </p:nvSpPr>
        <p:spPr>
          <a:xfrm>
            <a:off x="2128603" y="2653259"/>
            <a:ext cx="7934794" cy="14540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2372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side med we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0735C2-5F5E-4F4C-9EFD-1D28C9280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7CC324D9-DD2F-4F28-AE26-2BC92C5FE9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67325" y="3228975"/>
            <a:ext cx="1657350" cy="400050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8CBFEC84-4C8C-4314-843E-4966386439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67325" y="3228975"/>
            <a:ext cx="1657350" cy="400050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0D81A0A4-A6E3-4D4B-AD58-360336E4EC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67325" y="3228975"/>
            <a:ext cx="1657350" cy="400050"/>
          </a:xfrm>
          <a:prstGeom prst="rect">
            <a:avLst/>
          </a:prstGeom>
        </p:spPr>
      </p:pic>
      <p:pic>
        <p:nvPicPr>
          <p:cNvPr id="16" name="Grafikk 15">
            <a:extLst>
              <a:ext uri="{FF2B5EF4-FFF2-40B4-BE49-F238E27FC236}">
                <a16:creationId xmlns:a16="http://schemas.microsoft.com/office/drawing/2014/main" id="{BC143602-F15F-4018-A316-20C831BB40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67325" y="1400175"/>
            <a:ext cx="165735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8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oversikt over s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31752D1-1B4C-4D73-A38B-C79007AF7565}"/>
              </a:ext>
            </a:extLst>
          </p:cNvPr>
          <p:cNvSpPr/>
          <p:nvPr userDrawn="1"/>
        </p:nvSpPr>
        <p:spPr>
          <a:xfrm>
            <a:off x="9107526" y="665907"/>
            <a:ext cx="25693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Valgene vist her, </a:t>
            </a:r>
          </a:p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finner du i nedtrekksmenyen </a:t>
            </a:r>
          </a:p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«nytt lysbilde»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8D8C669-342D-4291-8032-B3626B07FA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352" y="457991"/>
            <a:ext cx="3306894" cy="594201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C403E03-2AB1-44E2-BCDA-8ABC0FB14007}"/>
              </a:ext>
            </a:extLst>
          </p:cNvPr>
          <p:cNvSpPr txBox="1"/>
          <p:nvPr userDrawn="1"/>
        </p:nvSpPr>
        <p:spPr>
          <a:xfrm>
            <a:off x="2052035" y="1694205"/>
            <a:ext cx="2450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/>
              <a:t>Oversikt over sider i malen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BAF7D7C-32CB-4609-B155-10B658CE043A}"/>
              </a:ext>
            </a:extLst>
          </p:cNvPr>
          <p:cNvSpPr txBox="1"/>
          <p:nvPr userDrawn="1"/>
        </p:nvSpPr>
        <p:spPr>
          <a:xfrm>
            <a:off x="2052035" y="1127572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/>
              <a:t>HJELPESIDE</a:t>
            </a:r>
          </a:p>
        </p:txBody>
      </p:sp>
    </p:spTree>
    <p:extLst>
      <p:ext uri="{BB962C8B-B14F-4D97-AF65-F5344CB8AC3E}">
        <p14:creationId xmlns:p14="http://schemas.microsoft.com/office/powerpoint/2010/main" val="223461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skrift og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33D442DF-E4A6-4037-A449-AF3C733C0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027" y="3290526"/>
            <a:ext cx="2387723" cy="1689187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1FCD0955-0DB8-4223-A024-E045DB9256D1}"/>
              </a:ext>
            </a:extLst>
          </p:cNvPr>
          <p:cNvSpPr/>
          <p:nvPr userDrawn="1"/>
        </p:nvSpPr>
        <p:spPr>
          <a:xfrm>
            <a:off x="3433888" y="3849700"/>
            <a:ext cx="653560" cy="368833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3" descr="Et bilde som inneholder tekst&#10;&#10;Automatisk generert beskrivelse">
            <a:extLst>
              <a:ext uri="{FF2B5EF4-FFF2-40B4-BE49-F238E27FC236}">
                <a16:creationId xmlns:a16="http://schemas.microsoft.com/office/drawing/2014/main" id="{2CF285C5-E753-4DA5-A7DD-780E54475D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15" y="1821116"/>
            <a:ext cx="6917341" cy="3894821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C8EC6384-0C15-4EEB-ABD0-FC434A8CE257}"/>
              </a:ext>
            </a:extLst>
          </p:cNvPr>
          <p:cNvSpPr/>
          <p:nvPr userDrawn="1"/>
        </p:nvSpPr>
        <p:spPr>
          <a:xfrm>
            <a:off x="2174781" y="2179942"/>
            <a:ext cx="23877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For å få frem kulepunkt med pil, stjerne, kule eller tall brukes nivåfunksjonen i toppen (sirklet inn i rødt her)</a:t>
            </a:r>
          </a:p>
        </p:txBody>
      </p:sp>
    </p:spTree>
    <p:extLst>
      <p:ext uri="{BB962C8B-B14F-4D97-AF65-F5344CB8AC3E}">
        <p14:creationId xmlns:p14="http://schemas.microsoft.com/office/powerpoint/2010/main" val="2238408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tillte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AE049975-E3E7-4131-9CE7-B00F4C2BC7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47" y="392087"/>
            <a:ext cx="3306894" cy="5942017"/>
          </a:xfrm>
          <a:prstGeom prst="rect">
            <a:avLst/>
          </a:prstGeom>
        </p:spPr>
      </p:pic>
      <p:pic>
        <p:nvPicPr>
          <p:cNvPr id="6" name="Bilde 5" descr="Et bilde som inneholder tekst, person, innendørs&#10;&#10;Automatisk generert beskrivelse">
            <a:extLst>
              <a:ext uri="{FF2B5EF4-FFF2-40B4-BE49-F238E27FC236}">
                <a16:creationId xmlns:a16="http://schemas.microsoft.com/office/drawing/2014/main" id="{6389AC4F-C96B-4052-A227-905272A319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365" y="2617798"/>
            <a:ext cx="3775033" cy="212345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A22FA958-339D-4BB5-80C8-DAE6FAC12AD7}"/>
              </a:ext>
            </a:extLst>
          </p:cNvPr>
          <p:cNvSpPr txBox="1"/>
          <p:nvPr userDrawn="1"/>
        </p:nvSpPr>
        <p:spPr>
          <a:xfrm>
            <a:off x="2801773" y="5400220"/>
            <a:ext cx="2450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/>
              <a:t>Navn på lysbildemal -Tittellysbilde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4847162-F4EC-4D69-BBCE-ABDEE16A2ED6}"/>
              </a:ext>
            </a:extLst>
          </p:cNvPr>
          <p:cNvSpPr txBox="1"/>
          <p:nvPr userDrawn="1"/>
        </p:nvSpPr>
        <p:spPr>
          <a:xfrm>
            <a:off x="2801773" y="1654831"/>
            <a:ext cx="2450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/>
              <a:t>Eksempel på forside med bilde</a:t>
            </a:r>
          </a:p>
          <a:p>
            <a:pPr algn="ctr"/>
            <a:r>
              <a:rPr lang="nb-NO" sz="1200"/>
              <a:t>NB bilde må plasseres bakerst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27EF12F9-CD2C-459C-B2FC-F22D6778956B}"/>
              </a:ext>
            </a:extLst>
          </p:cNvPr>
          <p:cNvSpPr/>
          <p:nvPr userDrawn="1"/>
        </p:nvSpPr>
        <p:spPr>
          <a:xfrm>
            <a:off x="7716794" y="1202096"/>
            <a:ext cx="1075038" cy="9144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9A97012-103C-4104-A8E2-250FDA4776C2}"/>
              </a:ext>
            </a:extLst>
          </p:cNvPr>
          <p:cNvSpPr txBox="1"/>
          <p:nvPr userDrawn="1"/>
        </p:nvSpPr>
        <p:spPr>
          <a:xfrm>
            <a:off x="2801773" y="1088198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/>
              <a:t>Tittellysbilde</a:t>
            </a:r>
          </a:p>
        </p:txBody>
      </p:sp>
    </p:spTree>
    <p:extLst>
      <p:ext uri="{BB962C8B-B14F-4D97-AF65-F5344CB8AC3E}">
        <p14:creationId xmlns:p14="http://schemas.microsoft.com/office/powerpoint/2010/main" val="3847204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skill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32D2CA45-173C-4407-9ED3-1A82E3E6DC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47" y="392087"/>
            <a:ext cx="3306894" cy="5942017"/>
          </a:xfrm>
          <a:prstGeom prst="rect">
            <a:avLst/>
          </a:prstGeom>
        </p:spPr>
      </p:pic>
      <p:pic>
        <p:nvPicPr>
          <p:cNvPr id="7" name="Bilde 6" descr="Et bilde som inneholder tekst, visittkort&#10;&#10;Automatisk generert beskrivelse">
            <a:extLst>
              <a:ext uri="{FF2B5EF4-FFF2-40B4-BE49-F238E27FC236}">
                <a16:creationId xmlns:a16="http://schemas.microsoft.com/office/drawing/2014/main" id="{1581DFE1-EE4C-467E-8340-089E7BB69D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930" y="2648689"/>
            <a:ext cx="3798467" cy="213663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250B82A2-C5FD-45D9-8B86-9C00BF1BDBB1}"/>
              </a:ext>
            </a:extLst>
          </p:cNvPr>
          <p:cNvSpPr txBox="1"/>
          <p:nvPr userDrawn="1"/>
        </p:nvSpPr>
        <p:spPr>
          <a:xfrm>
            <a:off x="2801773" y="5400220"/>
            <a:ext cx="2450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/>
              <a:t>Navn på lysbildemal - </a:t>
            </a:r>
            <a:r>
              <a:rPr lang="nb-NO" sz="1200" err="1"/>
              <a:t>Skilleside</a:t>
            </a:r>
            <a:endParaRPr lang="nb-NO" sz="120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147EE6B-4410-4E18-80BF-97F12FA810FD}"/>
              </a:ext>
            </a:extLst>
          </p:cNvPr>
          <p:cNvSpPr txBox="1"/>
          <p:nvPr userDrawn="1"/>
        </p:nvSpPr>
        <p:spPr>
          <a:xfrm>
            <a:off x="2801773" y="1654831"/>
            <a:ext cx="2450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/>
              <a:t>Eksempel </a:t>
            </a:r>
            <a:r>
              <a:rPr lang="nb-NO" sz="1200" err="1"/>
              <a:t>Skilleside</a:t>
            </a:r>
            <a:endParaRPr lang="nb-NO" sz="120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8A4DCFB-6077-4CD3-85EC-A870497C55DD}"/>
              </a:ext>
            </a:extLst>
          </p:cNvPr>
          <p:cNvSpPr txBox="1"/>
          <p:nvPr userDrawn="1"/>
        </p:nvSpPr>
        <p:spPr>
          <a:xfrm>
            <a:off x="2801773" y="1088198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err="1"/>
              <a:t>Skilleside</a:t>
            </a:r>
            <a:endParaRPr lang="nb-NO" sz="180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2D96D5E-E733-4C46-AF62-F55932A2C7BE}"/>
              </a:ext>
            </a:extLst>
          </p:cNvPr>
          <p:cNvSpPr/>
          <p:nvPr userDrawn="1"/>
        </p:nvSpPr>
        <p:spPr>
          <a:xfrm>
            <a:off x="8526028" y="1239970"/>
            <a:ext cx="1075038" cy="9144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5065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innhold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64716109-BF5E-4139-BEEE-26E8A34186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47" y="392087"/>
            <a:ext cx="3306894" cy="5942017"/>
          </a:xfrm>
          <a:prstGeom prst="rect">
            <a:avLst/>
          </a:prstGeom>
        </p:spPr>
      </p:pic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0A21B855-C36C-4BA6-BD9C-A2F271E92D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930" y="2622401"/>
            <a:ext cx="3798467" cy="2144791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2">
                <a:lumMod val="90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250B82A2-C5FD-45D9-8B86-9C00BF1BDBB1}"/>
              </a:ext>
            </a:extLst>
          </p:cNvPr>
          <p:cNvSpPr txBox="1"/>
          <p:nvPr userDrawn="1"/>
        </p:nvSpPr>
        <p:spPr>
          <a:xfrm>
            <a:off x="2801773" y="5400220"/>
            <a:ext cx="2450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/>
              <a:t>Navn på lysbildemal - </a:t>
            </a:r>
            <a:r>
              <a:rPr lang="nb-NO" sz="1200" err="1"/>
              <a:t>Skilleside</a:t>
            </a:r>
            <a:endParaRPr lang="nb-NO" sz="120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147EE6B-4410-4E18-80BF-97F12FA810FD}"/>
              </a:ext>
            </a:extLst>
          </p:cNvPr>
          <p:cNvSpPr txBox="1"/>
          <p:nvPr userDrawn="1"/>
        </p:nvSpPr>
        <p:spPr>
          <a:xfrm>
            <a:off x="2801773" y="1654831"/>
            <a:ext cx="24501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/>
              <a:t>Eksempel </a:t>
            </a:r>
            <a:r>
              <a:rPr lang="nb-NO" sz="1200" err="1"/>
              <a:t>Innholdside</a:t>
            </a:r>
            <a:endParaRPr lang="nb-NO" sz="120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8A4DCFB-6077-4CD3-85EC-A870497C55DD}"/>
              </a:ext>
            </a:extLst>
          </p:cNvPr>
          <p:cNvSpPr txBox="1"/>
          <p:nvPr userDrawn="1"/>
        </p:nvSpPr>
        <p:spPr>
          <a:xfrm>
            <a:off x="2801773" y="1088198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err="1"/>
              <a:t>Innholdside</a:t>
            </a:r>
            <a:endParaRPr lang="nb-NO" sz="180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5BAED3B-135D-45F3-8D7E-F38E57209BE8}"/>
              </a:ext>
            </a:extLst>
          </p:cNvPr>
          <p:cNvSpPr/>
          <p:nvPr userDrawn="1"/>
        </p:nvSpPr>
        <p:spPr>
          <a:xfrm>
            <a:off x="9332562" y="1272922"/>
            <a:ext cx="1860331" cy="9144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4828F99-5163-418D-90BA-CCF4EBD246FD}"/>
              </a:ext>
            </a:extLst>
          </p:cNvPr>
          <p:cNvSpPr/>
          <p:nvPr userDrawn="1"/>
        </p:nvSpPr>
        <p:spPr>
          <a:xfrm>
            <a:off x="7728378" y="1931830"/>
            <a:ext cx="1860331" cy="9144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8229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bak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FA416812-82D8-45E0-A90F-7868FCAE25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47" y="392087"/>
            <a:ext cx="3306894" cy="594201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4D7242AF-9B06-47BB-B81D-764C6FF4DB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47" y="4886267"/>
            <a:ext cx="2176624" cy="1224351"/>
          </a:xfrm>
          <a:prstGeom prst="rect">
            <a:avLst/>
          </a:prstGeom>
        </p:spPr>
      </p:pic>
      <p:pic>
        <p:nvPicPr>
          <p:cNvPr id="17" name="Bilde 16" descr="Et bilde som inneholder tekst&#10;&#10;Automatisk generert beskrivelse">
            <a:extLst>
              <a:ext uri="{FF2B5EF4-FFF2-40B4-BE49-F238E27FC236}">
                <a16:creationId xmlns:a16="http://schemas.microsoft.com/office/drawing/2014/main" id="{1312C0F8-7593-4267-A15C-598560BFA3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47" y="1943415"/>
            <a:ext cx="2176624" cy="1224351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338DDC2-AD8C-4DCF-AEDE-438048DCFA4F}"/>
              </a:ext>
            </a:extLst>
          </p:cNvPr>
          <p:cNvSpPr txBox="1"/>
          <p:nvPr userDrawn="1"/>
        </p:nvSpPr>
        <p:spPr>
          <a:xfrm>
            <a:off x="4091656" y="1889041"/>
            <a:ext cx="3129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200"/>
              <a:t>Eksempel på bakside med kontaktinfo og ikoner, her må xxx erstattes med din </a:t>
            </a:r>
            <a:r>
              <a:rPr lang="nb-NO" sz="1200" err="1"/>
              <a:t>kontaktifo</a:t>
            </a:r>
            <a:r>
              <a:rPr lang="nb-NO" sz="1200"/>
              <a:t>. Alle ikoner kan fjernes, bruk kun de du ønsker.</a:t>
            </a:r>
          </a:p>
          <a:p>
            <a:pPr algn="l"/>
            <a:endParaRPr lang="nb-NO" sz="1200"/>
          </a:p>
          <a:p>
            <a:pPr algn="l"/>
            <a:r>
              <a:rPr lang="nb-NO" sz="1200"/>
              <a:t>Navn på lysbildemal – Bakside kontaktinfo og ikoner</a:t>
            </a:r>
          </a:p>
          <a:p>
            <a:pPr algn="l"/>
            <a:endParaRPr lang="nb-NO" sz="120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0C5A1FD-C0C6-444F-AF1D-E81C9109DD63}"/>
              </a:ext>
            </a:extLst>
          </p:cNvPr>
          <p:cNvSpPr txBox="1"/>
          <p:nvPr userDrawn="1"/>
        </p:nvSpPr>
        <p:spPr>
          <a:xfrm>
            <a:off x="4053171" y="4903223"/>
            <a:ext cx="3129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200"/>
              <a:t>Eksempel på bakside med kun webadresse</a:t>
            </a:r>
          </a:p>
          <a:p>
            <a:pPr algn="l"/>
            <a:endParaRPr lang="nb-NO" sz="12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/>
              <a:t>Navn på lysbildemal – Bakside med web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3EE25FC-63BA-406E-A919-37AC3ACFE8AE}"/>
              </a:ext>
            </a:extLst>
          </p:cNvPr>
          <p:cNvSpPr txBox="1"/>
          <p:nvPr userDrawn="1"/>
        </p:nvSpPr>
        <p:spPr>
          <a:xfrm>
            <a:off x="2801773" y="677880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/>
              <a:t>Bakside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C1D5E552-2CFC-4240-B707-311BF63976B3}"/>
              </a:ext>
            </a:extLst>
          </p:cNvPr>
          <p:cNvSpPr/>
          <p:nvPr userDrawn="1"/>
        </p:nvSpPr>
        <p:spPr>
          <a:xfrm>
            <a:off x="7673684" y="2971800"/>
            <a:ext cx="2841916" cy="91440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6CD0B52-6CB4-084B-BB85-2133298E64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47" y="3429000"/>
            <a:ext cx="2181160" cy="1224352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25414CB-7003-9148-8ACD-07D2591B53A3}"/>
              </a:ext>
            </a:extLst>
          </p:cNvPr>
          <p:cNvSpPr txBox="1"/>
          <p:nvPr userDrawn="1"/>
        </p:nvSpPr>
        <p:spPr>
          <a:xfrm>
            <a:off x="4053171" y="3431841"/>
            <a:ext cx="3129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200"/>
              <a:t>Eksempel på bakside med grått felt. Her kan du selv legge inn ønsket kontaktinfo.</a:t>
            </a:r>
          </a:p>
          <a:p>
            <a:pPr algn="l"/>
            <a:endParaRPr lang="nb-NO" sz="12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/>
              <a:t>Navn på lysbildemal – Bakside med grått felt</a:t>
            </a:r>
          </a:p>
        </p:txBody>
      </p:sp>
    </p:spTree>
    <p:extLst>
      <p:ext uri="{BB962C8B-B14F-4D97-AF65-F5344CB8AC3E}">
        <p14:creationId xmlns:p14="http://schemas.microsoft.com/office/powerpoint/2010/main" val="757803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tekstboks ove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9D6B7BC7-0E6A-4C75-8D47-953F5BE30903}"/>
              </a:ext>
            </a:extLst>
          </p:cNvPr>
          <p:cNvSpPr txBox="1"/>
          <p:nvPr userDrawn="1"/>
        </p:nvSpPr>
        <p:spPr>
          <a:xfrm>
            <a:off x="2574267" y="548252"/>
            <a:ext cx="2450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/>
              <a:t>Tekstboks over bilde</a:t>
            </a:r>
          </a:p>
        </p:txBody>
      </p:sp>
      <p:pic>
        <p:nvPicPr>
          <p:cNvPr id="3" name="Bilde 2" descr="Et bilde som inneholder person&#10;&#10;Automatisk generert beskrivelse">
            <a:extLst>
              <a:ext uri="{FF2B5EF4-FFF2-40B4-BE49-F238E27FC236}">
                <a16:creationId xmlns:a16="http://schemas.microsoft.com/office/drawing/2014/main" id="{3BC5DD27-1034-4DAB-AE09-8913DF50E3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91" y="1051083"/>
            <a:ext cx="6293544" cy="4199826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3EDFD9-FC20-4DFE-A830-4AE2EED8B8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5345" y="1485657"/>
            <a:ext cx="4806035" cy="1457539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Tekst over bildet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1ECB8897-1355-40CD-B9B0-DBCA962E40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184" y="1051083"/>
            <a:ext cx="1899370" cy="4970689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320112E-2696-49FD-AECD-2344F1F4B2EB}"/>
              </a:ext>
            </a:extLst>
          </p:cNvPr>
          <p:cNvSpPr txBox="1"/>
          <p:nvPr userDrawn="1"/>
        </p:nvSpPr>
        <p:spPr>
          <a:xfrm>
            <a:off x="7689856" y="539380"/>
            <a:ext cx="1766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/>
              <a:t>Sett inn bilde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092901A4-8F6A-4AB5-8D79-1975AAA2CD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6" y="1051083"/>
            <a:ext cx="1766168" cy="232668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FD9E5B3-E701-4BA3-9AB7-5DB607388560}"/>
              </a:ext>
            </a:extLst>
          </p:cNvPr>
          <p:cNvSpPr txBox="1"/>
          <p:nvPr userDrawn="1"/>
        </p:nvSpPr>
        <p:spPr>
          <a:xfrm>
            <a:off x="9824820" y="525281"/>
            <a:ext cx="1766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/>
              <a:t>Sett inn tekst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308580A-A3B0-4837-9EF5-D87AFEA1F2E8}"/>
              </a:ext>
            </a:extLst>
          </p:cNvPr>
          <p:cNvSpPr txBox="1"/>
          <p:nvPr userDrawn="1"/>
        </p:nvSpPr>
        <p:spPr>
          <a:xfrm>
            <a:off x="811591" y="5668417"/>
            <a:ext cx="6293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200"/>
              <a:t>Tekst kan plasseres over et bilde.</a:t>
            </a:r>
          </a:p>
          <a:p>
            <a:pPr marL="228600" indent="-228600" algn="l">
              <a:buFont typeface="+mj-lt"/>
              <a:buAutoNum type="arabicPeriod"/>
            </a:pPr>
            <a:r>
              <a:rPr lang="nb-NO" sz="1200"/>
              <a:t>Sett inn bildet</a:t>
            </a:r>
          </a:p>
          <a:p>
            <a:pPr marL="228600" indent="-228600" algn="l">
              <a:buFont typeface="+mj-lt"/>
              <a:buAutoNum type="arabicPeriod"/>
            </a:pPr>
            <a:r>
              <a:rPr lang="nb-NO" sz="1200"/>
              <a:t>Lag tekstboks over. Denne kan lages både med og uten farge og effekter</a:t>
            </a:r>
          </a:p>
        </p:txBody>
      </p:sp>
    </p:spTree>
    <p:extLst>
      <p:ext uri="{BB962C8B-B14F-4D97-AF65-F5344CB8AC3E}">
        <p14:creationId xmlns:p14="http://schemas.microsoft.com/office/powerpoint/2010/main" val="2441744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far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4C4C84C-386F-8943-A8DE-58F8C69D3F4E}"/>
              </a:ext>
            </a:extLst>
          </p:cNvPr>
          <p:cNvSpPr/>
          <p:nvPr userDrawn="1"/>
        </p:nvSpPr>
        <p:spPr>
          <a:xfrm>
            <a:off x="335640" y="692504"/>
            <a:ext cx="2360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Oversikt over farger.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(hentet fra profilmanualen).</a:t>
            </a:r>
          </a:p>
          <a:p>
            <a:endParaRPr lang="nb-NO" sz="1200" noProof="1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nb-NO" sz="1200" noProof="1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Bilde 5" descr="Et bilde som inneholder tekst, enhet, måler&#10;&#10;Automatisk generert beskrivelse">
            <a:extLst>
              <a:ext uri="{FF2B5EF4-FFF2-40B4-BE49-F238E27FC236}">
                <a16:creationId xmlns:a16="http://schemas.microsoft.com/office/drawing/2014/main" id="{CF863AF6-1B16-6248-BFBD-A66C2C3FE7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2000" y="2159000"/>
            <a:ext cx="8128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026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7B64B51-9EAA-4843-B0A1-41901C5E10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1141" y="913901"/>
            <a:ext cx="711200" cy="6096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52E6DEB-400C-F543-B0B6-2A82B5E0FF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34081" y="913901"/>
            <a:ext cx="711200" cy="6096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4ED0BF1-C587-C843-AA03-74957EE33F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45377" y="850401"/>
            <a:ext cx="723900" cy="6731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4C4C84C-386F-8943-A8DE-58F8C69D3F4E}"/>
              </a:ext>
            </a:extLst>
          </p:cNvPr>
          <p:cNvSpPr/>
          <p:nvPr userDrawn="1"/>
        </p:nvSpPr>
        <p:spPr>
          <a:xfrm>
            <a:off x="335640" y="692504"/>
            <a:ext cx="2360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Oversikt over ikoner.</a:t>
            </a:r>
          </a:p>
          <a:p>
            <a:endParaRPr lang="nb-NO" sz="1200" noProof="1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Filene ligger i mappen «Bibliotek til PPmal»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4602DC6-66E5-7541-BF75-AC7BC7317688}"/>
              </a:ext>
            </a:extLst>
          </p:cNvPr>
          <p:cNvSpPr/>
          <p:nvPr userDrawn="1"/>
        </p:nvSpPr>
        <p:spPr>
          <a:xfrm>
            <a:off x="335640" y="3932871"/>
            <a:ext cx="23608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Eksempler på bruk av ikoner, (hentet fra profilmanualen).</a:t>
            </a:r>
          </a:p>
        </p:txBody>
      </p:sp>
      <p:pic>
        <p:nvPicPr>
          <p:cNvPr id="11" name="Bilde 10" descr="Et bilde som inneholder tekst&#10;&#10;Automatisk generert beskrivelse">
            <a:extLst>
              <a:ext uri="{FF2B5EF4-FFF2-40B4-BE49-F238E27FC236}">
                <a16:creationId xmlns:a16="http://schemas.microsoft.com/office/drawing/2014/main" id="{3D63467C-B47D-F149-89CD-816E1FF4EFF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239079" y="2762586"/>
            <a:ext cx="4432300" cy="3263900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C6146C21-7E99-3148-AF54-DBE6AD72B4C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711738" y="913901"/>
            <a:ext cx="23368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06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B82BBC9-4F31-2248-A8ED-A792B81EF909}"/>
              </a:ext>
            </a:extLst>
          </p:cNvPr>
          <p:cNvSpPr/>
          <p:nvPr userDrawn="1"/>
        </p:nvSpPr>
        <p:spPr>
          <a:xfrm>
            <a:off x="335640" y="355954"/>
            <a:ext cx="23608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Oversikt over alle faktabokser.</a:t>
            </a:r>
          </a:p>
          <a:p>
            <a:endParaRPr lang="nb-NO" sz="1200" noProof="1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Filene ligger i mappen «Bibliotek til PPmal»</a:t>
            </a:r>
          </a:p>
        </p:txBody>
      </p:sp>
      <p:pic>
        <p:nvPicPr>
          <p:cNvPr id="3" name="Bilde 2" descr="Et bilde som inneholder firkant&#10;&#10;Automatisk generert beskrivelse">
            <a:extLst>
              <a:ext uri="{FF2B5EF4-FFF2-40B4-BE49-F238E27FC236}">
                <a16:creationId xmlns:a16="http://schemas.microsoft.com/office/drawing/2014/main" id="{F38391D2-E19A-5F4B-A8CB-19F36E56E6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9438" y="660400"/>
            <a:ext cx="2679700" cy="2768600"/>
          </a:xfrm>
          <a:prstGeom prst="rect">
            <a:avLst/>
          </a:prstGeom>
        </p:spPr>
      </p:pic>
      <p:pic>
        <p:nvPicPr>
          <p:cNvPr id="4" name="Bilde 3" descr="Et bilde som inneholder firkant&#10;&#10;Automatisk generert beskrivelse">
            <a:extLst>
              <a:ext uri="{FF2B5EF4-FFF2-40B4-BE49-F238E27FC236}">
                <a16:creationId xmlns:a16="http://schemas.microsoft.com/office/drawing/2014/main" id="{274A79B7-F132-164A-80D3-A4AF283EFD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84639" y="920375"/>
            <a:ext cx="2692400" cy="24257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D8850C8-1826-DE43-8545-02B8B9755EE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945597" y="2266575"/>
            <a:ext cx="2717800" cy="1079500"/>
          </a:xfrm>
          <a:prstGeom prst="rect">
            <a:avLst/>
          </a:prstGeom>
        </p:spPr>
      </p:pic>
      <p:pic>
        <p:nvPicPr>
          <p:cNvPr id="6" name="Bilde 5" descr="Et bilde som inneholder tekst&#10;&#10;Automatisk generert beskrivelse">
            <a:extLst>
              <a:ext uri="{FF2B5EF4-FFF2-40B4-BE49-F238E27FC236}">
                <a16:creationId xmlns:a16="http://schemas.microsoft.com/office/drawing/2014/main" id="{A2A9EC04-6C59-6A46-B910-2FA1093D397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013581" y="3511925"/>
            <a:ext cx="8674100" cy="3175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ED8FCEF1-80C9-5849-9139-8D626A8F04EB}"/>
              </a:ext>
            </a:extLst>
          </p:cNvPr>
          <p:cNvSpPr/>
          <p:nvPr userDrawn="1"/>
        </p:nvSpPr>
        <p:spPr>
          <a:xfrm>
            <a:off x="335640" y="3932871"/>
            <a:ext cx="2360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Eksempler på bruk av faktabokser,(hentet fra profilmanualen).</a:t>
            </a:r>
          </a:p>
        </p:txBody>
      </p:sp>
    </p:spTree>
    <p:extLst>
      <p:ext uri="{BB962C8B-B14F-4D97-AF65-F5344CB8AC3E}">
        <p14:creationId xmlns:p14="http://schemas.microsoft.com/office/powerpoint/2010/main" val="2803747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ikoner til kontakt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B82BBC9-4F31-2248-A8ED-A792B81EF909}"/>
              </a:ext>
            </a:extLst>
          </p:cNvPr>
          <p:cNvSpPr/>
          <p:nvPr userDrawn="1"/>
        </p:nvSpPr>
        <p:spPr>
          <a:xfrm>
            <a:off x="335640" y="355954"/>
            <a:ext cx="23608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Oversikt over ikoner til kontaktinfo.</a:t>
            </a:r>
          </a:p>
          <a:p>
            <a:endParaRPr lang="nb-NO" sz="1200" noProof="1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Filene ligger i mappen «Bibliotek til PPmal»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D8FCEF1-80C9-5849-9139-8D626A8F04EB}"/>
              </a:ext>
            </a:extLst>
          </p:cNvPr>
          <p:cNvSpPr/>
          <p:nvPr userDrawn="1"/>
        </p:nvSpPr>
        <p:spPr>
          <a:xfrm>
            <a:off x="335639" y="4325014"/>
            <a:ext cx="29275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Eksempler på bruk av kontaktinfo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8C24735-B130-914B-BA63-C1B2E3B378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4398"/>
          <a:stretch/>
        </p:blipFill>
        <p:spPr>
          <a:xfrm>
            <a:off x="4640356" y="3932871"/>
            <a:ext cx="4686300" cy="143061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AF50877D-D7B5-4E26-A700-EEAA524749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192" y="1240002"/>
            <a:ext cx="505969" cy="50901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2B3135C-FF5B-4836-ADAC-C44FA553D3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121" y="1240002"/>
            <a:ext cx="509017" cy="50901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D75A18E-4899-4194-B5BD-73588E92476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098" y="1243050"/>
            <a:ext cx="505969" cy="509017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024AA9BA-7F92-41B5-BAC1-3E6EACC11FF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027" y="1240002"/>
            <a:ext cx="505969" cy="50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11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JELPESIDE 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B111FC75-19B9-AD4C-A785-CE2E824A10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14321" y="261014"/>
            <a:ext cx="8001000" cy="406400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B82BBC9-4F31-2248-A8ED-A792B81EF909}"/>
              </a:ext>
            </a:extLst>
          </p:cNvPr>
          <p:cNvSpPr/>
          <p:nvPr userDrawn="1"/>
        </p:nvSpPr>
        <p:spPr>
          <a:xfrm>
            <a:off x="335640" y="355954"/>
            <a:ext cx="20356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Pilene brukes som et lekent og utfyllende element på sider som trenger det lille ekstra. Bruk pilene i størrelse som er vist her, bruk kun en av gangen.</a:t>
            </a:r>
          </a:p>
          <a:p>
            <a:endParaRPr lang="nb-NO" sz="1200" noProof="1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Filene ligger i mappen «Bibliotek til PPmal»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D8FCEF1-80C9-5849-9139-8D626A8F04EB}"/>
              </a:ext>
            </a:extLst>
          </p:cNvPr>
          <p:cNvSpPr/>
          <p:nvPr userDrawn="1"/>
        </p:nvSpPr>
        <p:spPr>
          <a:xfrm>
            <a:off x="335639" y="4325014"/>
            <a:ext cx="26047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Eksempler på bruk av piler,</a:t>
            </a:r>
          </a:p>
          <a:p>
            <a:r>
              <a:rPr lang="nb-NO" sz="1200" noProof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(hentet fra profilmanualen).</a:t>
            </a:r>
          </a:p>
        </p:txBody>
      </p:sp>
      <p:pic>
        <p:nvPicPr>
          <p:cNvPr id="17" name="Bilde 16" descr="Et bilde som inneholder pil&#10;&#10;Automatisk generert beskrivelse">
            <a:extLst>
              <a:ext uri="{FF2B5EF4-FFF2-40B4-BE49-F238E27FC236}">
                <a16:creationId xmlns:a16="http://schemas.microsoft.com/office/drawing/2014/main" id="{5C6B5000-2A9D-2344-B19B-998218B3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88237" y="671194"/>
            <a:ext cx="1638300" cy="977900"/>
          </a:xfrm>
          <a:prstGeom prst="rect">
            <a:avLst/>
          </a:prstGeom>
        </p:spPr>
      </p:pic>
      <p:pic>
        <p:nvPicPr>
          <p:cNvPr id="19" name="Bilde 18" descr="Et bilde som inneholder pil&#10;&#10;Automatisk generert beskrivelse">
            <a:extLst>
              <a:ext uri="{FF2B5EF4-FFF2-40B4-BE49-F238E27FC236}">
                <a16:creationId xmlns:a16="http://schemas.microsoft.com/office/drawing/2014/main" id="{CEBD1F7E-9C86-1D4F-BC28-A0B152513A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33375" y="375314"/>
            <a:ext cx="2590800" cy="1562100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868F3B60-BB20-2743-92CC-C9F109CBFC5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281031" y="261014"/>
            <a:ext cx="1524000" cy="1917700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646FD627-7704-884F-9769-E53BF07ADF1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431373" y="2798242"/>
            <a:ext cx="7370945" cy="633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3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9E011AA-64C1-4C36-A3CC-2BA9B11FA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668" y="232091"/>
            <a:ext cx="10192512" cy="646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b-NO"/>
              <a:t>OVERSKRIFT 44 </a:t>
            </a:r>
            <a:r>
              <a:rPr lang="nb-NO" err="1"/>
              <a:t>pt</a:t>
            </a:r>
            <a:r>
              <a:rPr lang="nb-NO"/>
              <a:t> Arial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25DBE2C-A110-4BBF-AD9E-E670AFD9D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4668" y="1285461"/>
            <a:ext cx="10192512" cy="4891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Brødtekst 32 </a:t>
            </a:r>
            <a:r>
              <a:rPr lang="nb-NO" err="1"/>
              <a:t>pt</a:t>
            </a:r>
            <a:r>
              <a:rPr lang="nb-NO"/>
              <a:t> Arial</a:t>
            </a:r>
          </a:p>
          <a:p>
            <a:pPr lvl="1"/>
            <a:r>
              <a:rPr lang="nb-NO"/>
              <a:t>Underoverskrift 28 </a:t>
            </a:r>
            <a:r>
              <a:rPr lang="nb-NO" err="1"/>
              <a:t>pt</a:t>
            </a:r>
            <a:r>
              <a:rPr lang="nb-NO"/>
              <a:t> Arial</a:t>
            </a:r>
          </a:p>
          <a:p>
            <a:pPr lvl="2"/>
            <a:r>
              <a:rPr lang="nb-NO"/>
              <a:t>Andre nivå</a:t>
            </a:r>
          </a:p>
          <a:p>
            <a:pPr lvl="3"/>
            <a:r>
              <a:rPr lang="nb-NO"/>
              <a:t>Tredje nivå</a:t>
            </a:r>
          </a:p>
          <a:p>
            <a:pPr lvl="4"/>
            <a:r>
              <a:rPr lang="nb-NO"/>
              <a:t>Fjerde nivå</a:t>
            </a:r>
          </a:p>
          <a:p>
            <a:pPr lvl="5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45714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2" r:id="rId4"/>
    <p:sldLayoutId id="2147483654" r:id="rId5"/>
    <p:sldLayoutId id="2147483655" r:id="rId6"/>
  </p:sldLayoutIdLst>
  <p:txStyles>
    <p:titleStyle>
      <a:lvl1pPr marL="72000"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500"/>
        </a:spcBef>
        <a:buSzPct val="100000"/>
        <a:buFont typeface="Arial" panose="020B0604020202020204" pitchFamily="34" charset="0"/>
        <a:buNone/>
        <a:defRPr sz="2800" kern="0" baseline="0">
          <a:solidFill>
            <a:schemeClr val="tx1"/>
          </a:solidFill>
          <a:latin typeface="+mj-lt"/>
          <a:ea typeface="+mn-ea"/>
          <a:cs typeface="+mn-cs"/>
        </a:defRPr>
      </a:lvl2pPr>
      <a:lvl3pPr marL="457200" indent="-4572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8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4572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100000"/>
        <a:buFontTx/>
        <a:buBlip>
          <a:blip r:embed="rId9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457200" indent="-4572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514350" indent="-5143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+mj-lt"/>
        <a:buAutoNum type="arabicPeriod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951FB64-E40B-458D-AB95-A746432AE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363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www.utviklingssenter.no</a:t>
            </a:r>
          </a:p>
        </p:txBody>
      </p:sp>
    </p:spTree>
    <p:extLst>
      <p:ext uri="{BB962C8B-B14F-4D97-AF65-F5344CB8AC3E}">
        <p14:creationId xmlns:p14="http://schemas.microsoft.com/office/powerpoint/2010/main" val="85857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2" r:id="rId2"/>
    <p:sldLayoutId id="2147483663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B9E994C-7315-4A1D-8F8D-299938E58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F8B3E9-1F19-443C-8A3D-C272D15E9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D70667-44B7-4D8C-9621-2BB9830C1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91A0A-3765-4A07-9C2D-2EF029BD97B4}" type="datetimeFigureOut">
              <a:rPr lang="nb-NO" smtClean="0"/>
              <a:t>10.06.2026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B2AD1A8-483D-4CA4-8DB2-6E52CADB7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A0A90C3-4D39-469B-BA55-F9E0A6236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9238E-3B04-4D95-B5BD-F64889DE84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48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3" r:id="rId2"/>
    <p:sldLayoutId id="2147483666" r:id="rId3"/>
    <p:sldLayoutId id="2147483674" r:id="rId4"/>
    <p:sldLayoutId id="2147483675" r:id="rId5"/>
    <p:sldLayoutId id="2147483676" r:id="rId6"/>
    <p:sldLayoutId id="2147483667" r:id="rId7"/>
    <p:sldLayoutId id="214748367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utviklingssenter.no/aktuelt/digital-ressurs-skap-mer-apenhet-om-doden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mc.ncbi.nlm.nih.gov/articles/PMC11776417/pdf/jmdh-18-395.pdf" TargetMode="External"/><Relationship Id="rId3" Type="http://schemas.openxmlformats.org/officeDocument/2006/relationships/hyperlink" Target="https://europepmc.org/article/MED/32894787" TargetMode="External"/><Relationship Id="rId7" Type="http://schemas.openxmlformats.org/officeDocument/2006/relationships/hyperlink" Target="https://doi.org/10.1186/s12904-024-01481-9" TargetMode="External"/><Relationship Id="rId2" Type="http://schemas.openxmlformats.org/officeDocument/2006/relationships/hyperlink" Target="https://doi.org/10.1177/0269216320916158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phac-aspc.gc.ca/ph-sp/docs/charter-chartre/pdf/charter.pdf" TargetMode="External"/><Relationship Id="rId5" Type="http://schemas.openxmlformats.org/officeDocument/2006/relationships/hyperlink" Target="http://www.government.no/" TargetMode="External"/><Relationship Id="rId4" Type="http://schemas.openxmlformats.org/officeDocument/2006/relationships/hyperlink" Target="https://www.helsedirektoratet.no/faglige-rad/" TargetMode="External"/><Relationship Id="rId9" Type="http://schemas.openxmlformats.org/officeDocument/2006/relationships/hyperlink" Target="https://doi.org/10.1186/s12904-025-01919-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Asa.Karin.Johanna.Serholt.Jensen@hamar.kommune.no" TargetMode="External"/><Relationship Id="rId4" Type="http://schemas.openxmlformats.org/officeDocument/2006/relationships/hyperlink" Target="mailto:Reidun.Hov@hamar.kommune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511976-B85C-4803-9063-BE6C7EFCDA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543" y="1475563"/>
            <a:ext cx="10078558" cy="3641928"/>
          </a:xfrm>
        </p:spPr>
        <p:txBody>
          <a:bodyPr>
            <a:normAutofit/>
          </a:bodyPr>
          <a:lstStyle/>
          <a:p>
            <a:r>
              <a:rPr lang="nb-NO" sz="1800" b="1">
                <a:effectLst/>
                <a:latin typeface="Open Sans Light" panose="020B03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nb-NO" sz="1800">
                <a:effectLst/>
                <a:latin typeface="Open Sans Light" panose="020B03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nb-NO" sz="1800"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nb-NO" sz="1800"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nb-NO" sz="2700" b="1">
                <a:latin typeface="Abadi" panose="020B0604020104020204" pitchFamily="34" charset="0"/>
              </a:rPr>
            </a:br>
            <a:br>
              <a:rPr lang="nb-NO" sz="2000" b="1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nb-NO" sz="2000" b="1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nb-NO" sz="2700" b="1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nb-NO"/>
            </a:br>
            <a:endParaRPr lang="nb-NO"/>
          </a:p>
        </p:txBody>
      </p:sp>
      <p:pic>
        <p:nvPicPr>
          <p:cNvPr id="6" name="Plassholder for bilde 4" descr="Et bilde som inneholder tekst&#10;&#10;Automatisk generert beskrivelse">
            <a:extLst>
              <a:ext uri="{FF2B5EF4-FFF2-40B4-BE49-F238E27FC236}">
                <a16:creationId xmlns:a16="http://schemas.microsoft.com/office/drawing/2014/main" id="{F81E7700-702C-4975-8C9A-4A5FAE90A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" r="3777"/>
          <a:stretch>
            <a:fillRect/>
          </a:stretch>
        </p:blipFill>
        <p:spPr>
          <a:xfrm rot="10800000" flipH="1" flipV="1">
            <a:off x="9114498" y="558800"/>
            <a:ext cx="2319603" cy="916763"/>
          </a:xfrm>
          <a:prstGeom prst="rect">
            <a:avLst/>
          </a:prstGeom>
        </p:spPr>
      </p:pic>
      <p:pic>
        <p:nvPicPr>
          <p:cNvPr id="8" name="Bilde 7" descr="Et bilde som inneholder gress, utendørs, himmel, person">
            <a:extLst>
              <a:ext uri="{FF2B5EF4-FFF2-40B4-BE49-F238E27FC236}">
                <a16:creationId xmlns:a16="http://schemas.microsoft.com/office/drawing/2014/main" id="{A4C0E9B1-997A-9757-6A7F-4405BE921E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t="1703"/>
          <a:stretch>
            <a:fillRect/>
          </a:stretch>
        </p:blipFill>
        <p:spPr>
          <a:xfrm>
            <a:off x="6304546" y="3518597"/>
            <a:ext cx="5356017" cy="2281084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66D36077-09AD-93DF-73AE-67CEF5B45AE9}"/>
              </a:ext>
            </a:extLst>
          </p:cNvPr>
          <p:cNvSpPr txBox="1"/>
          <p:nvPr/>
        </p:nvSpPr>
        <p:spPr>
          <a:xfrm>
            <a:off x="5997496" y="5476515"/>
            <a:ext cx="10278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Bilde: </a:t>
            </a:r>
            <a:r>
              <a:rPr lang="nb-NO" sz="800" err="1">
                <a:solidFill>
                  <a:schemeClr val="bg1"/>
                </a:solidFill>
              </a:rPr>
              <a:t>gettyimages</a:t>
            </a:r>
            <a:endParaRPr lang="nb-NO" sz="800">
              <a:solidFill>
                <a:schemeClr val="bg1"/>
              </a:solidFill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DCA41CF-4846-5A67-F6A6-5FEC18F62E1B}"/>
              </a:ext>
            </a:extLst>
          </p:cNvPr>
          <p:cNvSpPr txBox="1"/>
          <p:nvPr/>
        </p:nvSpPr>
        <p:spPr>
          <a:xfrm>
            <a:off x="1644196" y="1166041"/>
            <a:ext cx="9734444" cy="252376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2800" b="1">
              <a:solidFill>
                <a:schemeClr val="bg1"/>
              </a:solidFill>
              <a:latin typeface="Abadi" panose="020B0604020104020204" pitchFamily="34" charset="0"/>
            </a:endParaRPr>
          </a:p>
          <a:p>
            <a:r>
              <a:rPr lang="nb-NO" sz="2800" b="1">
                <a:solidFill>
                  <a:schemeClr val="bg1"/>
                </a:solidFill>
                <a:latin typeface="Abadi" panose="020B0604020104020204" pitchFamily="34" charset="0"/>
              </a:rPr>
              <a:t>Åpenhet om døden 2026 – </a:t>
            </a:r>
          </a:p>
          <a:p>
            <a:r>
              <a:rPr lang="nb-NO" sz="2800" b="1">
                <a:solidFill>
                  <a:schemeClr val="bg1"/>
                </a:solidFill>
                <a:latin typeface="Abadi" panose="020B0604020104020204" pitchFamily="34" charset="0"/>
              </a:rPr>
              <a:t>inspirasjon og erfaringsdeling</a:t>
            </a:r>
          </a:p>
          <a:p>
            <a:endParaRPr lang="nb-NO" sz="2800" b="1">
              <a:solidFill>
                <a:schemeClr val="bg1"/>
              </a:solidFill>
              <a:latin typeface="Abadi" panose="020B0604020104020204" pitchFamily="34" charset="0"/>
            </a:endParaRPr>
          </a:p>
          <a:p>
            <a:r>
              <a:rPr lang="nb-NO" sz="2800" b="1">
                <a:solidFill>
                  <a:schemeClr val="bg1"/>
                </a:solidFill>
                <a:latin typeface="Abadi"/>
              </a:rPr>
              <a:t>Teams 5 juni kl. 10.30-11.30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80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FBA0-8FB6-CF77-F32C-1521F1C8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1755"/>
            <a:r>
              <a:rPr lang="en-US" sz="2500" b="1">
                <a:latin typeface="Aptos" panose="020B0004020202020204" pitchFamily="34" charset="0"/>
                <a:ea typeface="+mj-lt"/>
                <a:cs typeface="+mj-lt"/>
              </a:rPr>
              <a:t>Utviklingssenter for </a:t>
            </a:r>
            <a:r>
              <a:rPr lang="en-US" sz="2500" b="1" err="1">
                <a:latin typeface="Aptos" panose="020B0004020202020204" pitchFamily="34" charset="0"/>
                <a:ea typeface="+mj-lt"/>
                <a:cs typeface="+mj-lt"/>
              </a:rPr>
              <a:t>sykehjem</a:t>
            </a:r>
            <a:r>
              <a:rPr lang="en-US" sz="2500" b="1">
                <a:latin typeface="Aptos" panose="020B0004020202020204" pitchFamily="34" charset="0"/>
                <a:ea typeface="+mj-lt"/>
                <a:cs typeface="+mj-lt"/>
              </a:rPr>
              <a:t> og </a:t>
            </a:r>
            <a:r>
              <a:rPr lang="en-US" sz="2500" b="1" err="1">
                <a:latin typeface="Aptos" panose="020B0004020202020204" pitchFamily="34" charset="0"/>
                <a:ea typeface="+mj-lt"/>
                <a:cs typeface="+mj-lt"/>
              </a:rPr>
              <a:t>hjemmetjenester</a:t>
            </a:r>
            <a:r>
              <a:rPr lang="en-US" sz="2500" b="1">
                <a:latin typeface="Aptos" panose="020B0004020202020204" pitchFamily="34" charset="0"/>
                <a:ea typeface="+mj-lt"/>
                <a:cs typeface="+mj-lt"/>
              </a:rPr>
              <a:t> (USHT) </a:t>
            </a:r>
            <a:br>
              <a:rPr lang="en-US" sz="2500" b="1">
                <a:latin typeface="Aptos" panose="020B0004020202020204" pitchFamily="34" charset="0"/>
                <a:ea typeface="+mj-lt"/>
                <a:cs typeface="+mj-lt"/>
              </a:rPr>
            </a:br>
            <a:r>
              <a:rPr lang="en-US" sz="2500" b="1" err="1">
                <a:latin typeface="Aptos" panose="020B0004020202020204" pitchFamily="34" charset="0"/>
                <a:ea typeface="+mj-lt"/>
                <a:cs typeface="+mj-lt"/>
              </a:rPr>
              <a:t>Nasjonale</a:t>
            </a:r>
            <a:r>
              <a:rPr lang="en-US" sz="2500" b="1">
                <a:latin typeface="Aptos" panose="020B0004020202020204" pitchFamily="34" charset="0"/>
                <a:ea typeface="+mj-lt"/>
                <a:cs typeface="+mj-lt"/>
              </a:rPr>
              <a:t> </a:t>
            </a:r>
            <a:r>
              <a:rPr lang="en-US" sz="2500" b="1" err="1">
                <a:latin typeface="Aptos" panose="020B0004020202020204" pitchFamily="34" charset="0"/>
                <a:ea typeface="+mj-lt"/>
                <a:cs typeface="+mj-lt"/>
              </a:rPr>
              <a:t>satsninger</a:t>
            </a:r>
            <a:r>
              <a:rPr lang="en-US" sz="2500" b="1">
                <a:latin typeface="Aptos" panose="020B0004020202020204" pitchFamily="34" charset="0"/>
                <a:ea typeface="+mj-lt"/>
                <a:cs typeface="+mj-lt"/>
              </a:rPr>
              <a:t> og </a:t>
            </a:r>
            <a:r>
              <a:rPr lang="en-US" sz="2500" b="1" err="1">
                <a:latin typeface="Aptos" panose="020B0004020202020204" pitchFamily="34" charset="0"/>
                <a:ea typeface="+mj-lt"/>
                <a:cs typeface="+mj-lt"/>
              </a:rPr>
              <a:t>føringer</a:t>
            </a:r>
            <a:r>
              <a:rPr lang="en-US" sz="2500" b="1">
                <a:latin typeface="Aptos" panose="020B0004020202020204" pitchFamily="34" charset="0"/>
                <a:ea typeface="+mj-lt"/>
                <a:cs typeface="+mj-lt"/>
              </a:rPr>
              <a:t> for 2026:</a:t>
            </a:r>
            <a:endParaRPr lang="en-US">
              <a:latin typeface="Aptos" panose="020B0004020202020204" pitchFamily="34" charset="0"/>
              <a:ea typeface="Arial Unicode MS"/>
              <a:cs typeface="Arial Unicode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4146B-8710-B9AD-7BFC-589BB6C22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2262" y="853575"/>
            <a:ext cx="5261614" cy="483895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 b="1">
              <a:latin typeface="Arial"/>
              <a:cs typeface="Arial"/>
            </a:endParaRPr>
          </a:p>
          <a:p>
            <a:pPr marL="285750" indent="-285750">
              <a:buChar char="•"/>
            </a:pPr>
            <a:r>
              <a:rPr lang="en-US" sz="1800">
                <a:latin typeface="Aptos"/>
                <a:ea typeface="+mn-lt"/>
                <a:cs typeface="Arial"/>
              </a:rPr>
              <a:t>Bo </a:t>
            </a:r>
            <a:r>
              <a:rPr lang="en-US" sz="1800" err="1">
                <a:latin typeface="Aptos"/>
                <a:ea typeface="+mn-lt"/>
                <a:cs typeface="Arial"/>
              </a:rPr>
              <a:t>trygt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hjemme-reformen</a:t>
            </a:r>
            <a:endParaRPr lang="en-US" sz="1800">
              <a:latin typeface="Aptos"/>
              <a:ea typeface="Arial Unicode MS"/>
              <a:cs typeface="Arial"/>
            </a:endParaRPr>
          </a:p>
          <a:p>
            <a:pPr marL="285750" indent="-285750">
              <a:buChar char="•"/>
            </a:pPr>
            <a:r>
              <a:rPr lang="en-US" sz="1800" err="1">
                <a:latin typeface="Aptos"/>
                <a:ea typeface="+mn-lt"/>
                <a:cs typeface="Arial"/>
              </a:rPr>
              <a:t>Nasjonal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helse</a:t>
            </a:r>
            <a:r>
              <a:rPr lang="en-US" sz="1800">
                <a:latin typeface="Aptos"/>
                <a:ea typeface="+mn-lt"/>
                <a:cs typeface="Arial"/>
              </a:rPr>
              <a:t>- </a:t>
            </a:r>
            <a:r>
              <a:rPr lang="en-US" sz="1800" err="1">
                <a:latin typeface="Aptos"/>
                <a:ea typeface="+mn-lt"/>
                <a:cs typeface="Arial"/>
              </a:rPr>
              <a:t>og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samhandlingsplan</a:t>
            </a:r>
            <a:r>
              <a:rPr lang="en-US" sz="1800">
                <a:latin typeface="Aptos"/>
                <a:ea typeface="+mn-lt"/>
                <a:cs typeface="Arial"/>
              </a:rPr>
              <a:t>, </a:t>
            </a:r>
            <a:r>
              <a:rPr lang="en-US" sz="1800" err="1">
                <a:latin typeface="Aptos"/>
                <a:ea typeface="+mn-lt"/>
                <a:cs typeface="Arial"/>
              </a:rPr>
              <a:t>habilitering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og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rehabilitering</a:t>
            </a:r>
            <a:endParaRPr lang="en-US" sz="1800">
              <a:latin typeface="Aptos"/>
              <a:ea typeface="Arial Unicode MS"/>
              <a:cs typeface="Arial"/>
            </a:endParaRPr>
          </a:p>
          <a:p>
            <a:pPr marL="285750" indent="-285750">
              <a:buChar char="•"/>
            </a:pPr>
            <a:r>
              <a:rPr lang="en-US" sz="1800" err="1">
                <a:latin typeface="Aptos"/>
                <a:ea typeface="+mn-lt"/>
                <a:cs typeface="Arial"/>
              </a:rPr>
              <a:t>Opptrappingsplan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psykisk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helse</a:t>
            </a:r>
            <a:endParaRPr lang="en-US" sz="1800">
              <a:latin typeface="Aptos"/>
              <a:ea typeface="Arial Unicode MS"/>
              <a:cs typeface="Arial"/>
            </a:endParaRPr>
          </a:p>
          <a:p>
            <a:pPr marL="285750" indent="-285750">
              <a:buChar char="•"/>
            </a:pPr>
            <a:r>
              <a:rPr lang="en-US" sz="1800" err="1">
                <a:latin typeface="Aptos" panose="020B0004020202020204" pitchFamily="34" charset="0"/>
                <a:ea typeface="+mn-lt"/>
                <a:cs typeface="Arial"/>
              </a:rPr>
              <a:t>Demensplan</a:t>
            </a:r>
            <a:endParaRPr lang="en-US" sz="1800">
              <a:latin typeface="Aptos" panose="020B0004020202020204" pitchFamily="34" charset="0"/>
              <a:ea typeface="Arial Unicode MS"/>
              <a:cs typeface="Arial"/>
            </a:endParaRPr>
          </a:p>
          <a:p>
            <a:pPr marL="285750" indent="-285750">
              <a:buChar char="•"/>
            </a:pPr>
            <a:r>
              <a:rPr lang="en-US" sz="1800" err="1">
                <a:latin typeface="Aptos" panose="020B0004020202020204" pitchFamily="34" charset="0"/>
                <a:ea typeface="+mn-lt"/>
                <a:cs typeface="Arial"/>
              </a:rPr>
              <a:t>TryggEst</a:t>
            </a:r>
            <a:endParaRPr lang="en-US" sz="1800">
              <a:latin typeface="Aptos" panose="020B0004020202020204" pitchFamily="34" charset="0"/>
              <a:ea typeface="Arial Unicode MS"/>
              <a:cs typeface="Arial"/>
            </a:endParaRPr>
          </a:p>
          <a:p>
            <a:pPr marL="285750" indent="-285750">
              <a:buChar char="•"/>
            </a:pPr>
            <a:r>
              <a:rPr lang="en-US" sz="1800" err="1">
                <a:latin typeface="Aptos"/>
                <a:ea typeface="+mn-lt"/>
                <a:cs typeface="Arial"/>
              </a:rPr>
              <a:t>Ledelse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og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kvalitetsforbedring</a:t>
            </a:r>
            <a:endParaRPr lang="en-US" sz="1800">
              <a:latin typeface="Aptos"/>
              <a:ea typeface="Arial Unicode MS"/>
              <a:cs typeface="Arial"/>
            </a:endParaRPr>
          </a:p>
          <a:p>
            <a:pPr marL="285750" indent="-285750">
              <a:buChar char="•"/>
            </a:pPr>
            <a:r>
              <a:rPr lang="en-US" sz="1800" err="1">
                <a:latin typeface="Aptos"/>
                <a:ea typeface="+mn-lt"/>
                <a:cs typeface="Arial"/>
              </a:rPr>
              <a:t>Nasjonal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veileder</a:t>
            </a:r>
            <a:r>
              <a:rPr lang="en-US" sz="1800">
                <a:latin typeface="Aptos"/>
                <a:ea typeface="+mn-lt"/>
                <a:cs typeface="Arial"/>
              </a:rPr>
              <a:t> - </a:t>
            </a:r>
            <a:r>
              <a:rPr lang="en-US" sz="1800" err="1">
                <a:latin typeface="Aptos"/>
                <a:ea typeface="+mn-lt"/>
                <a:cs typeface="Arial"/>
              </a:rPr>
              <a:t>Prioriteringer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i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kommunale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helse</a:t>
            </a:r>
            <a:r>
              <a:rPr lang="en-US" sz="1800">
                <a:latin typeface="Aptos"/>
                <a:ea typeface="+mn-lt"/>
                <a:cs typeface="Arial"/>
              </a:rPr>
              <a:t>- </a:t>
            </a:r>
            <a:r>
              <a:rPr lang="en-US" sz="1800" err="1">
                <a:latin typeface="Aptos"/>
                <a:ea typeface="+mn-lt"/>
                <a:cs typeface="Arial"/>
              </a:rPr>
              <a:t>og</a:t>
            </a:r>
            <a:r>
              <a:rPr lang="en-US" sz="1800">
                <a:latin typeface="Aptos"/>
                <a:ea typeface="+mn-lt"/>
                <a:cs typeface="Arial"/>
              </a:rPr>
              <a:t> </a:t>
            </a:r>
            <a:r>
              <a:rPr lang="en-US" sz="1800" err="1">
                <a:latin typeface="Aptos"/>
                <a:ea typeface="+mn-lt"/>
                <a:cs typeface="Arial"/>
              </a:rPr>
              <a:t>omsorgstjenester</a:t>
            </a:r>
            <a:endParaRPr lang="en-US" sz="1800">
              <a:latin typeface="Aptos"/>
              <a:ea typeface="+mn-lt"/>
              <a:cs typeface="Arial"/>
            </a:endParaRPr>
          </a:p>
          <a:p>
            <a:pPr marL="285750" indent="-285750">
              <a:buChar char="•"/>
            </a:pPr>
            <a:r>
              <a:rPr lang="en-US" sz="1800">
                <a:latin typeface="Aptos"/>
                <a:ea typeface="Arial Unicode MS"/>
                <a:cs typeface="Arial"/>
              </a:rPr>
              <a:t>Den nye </a:t>
            </a:r>
            <a:r>
              <a:rPr lang="en-US" sz="1800" err="1">
                <a:latin typeface="Aptos"/>
                <a:ea typeface="Arial Unicode MS"/>
                <a:cs typeface="Arial"/>
              </a:rPr>
              <a:t>opplæringspakken</a:t>
            </a:r>
            <a:r>
              <a:rPr lang="en-US" sz="1800">
                <a:latin typeface="Aptos"/>
                <a:ea typeface="Arial Unicode MS"/>
                <a:cs typeface="Arial"/>
              </a:rPr>
              <a:t> om </a:t>
            </a:r>
            <a:r>
              <a:rPr lang="en-US" sz="1800" err="1">
                <a:latin typeface="Aptos"/>
                <a:ea typeface="Arial Unicode MS"/>
                <a:cs typeface="Arial"/>
              </a:rPr>
              <a:t>lindrende</a:t>
            </a:r>
            <a:r>
              <a:rPr lang="en-US" sz="1800">
                <a:latin typeface="Aptos"/>
                <a:ea typeface="Arial Unicode MS"/>
                <a:cs typeface="Arial"/>
              </a:rPr>
              <a:t> </a:t>
            </a:r>
            <a:r>
              <a:rPr lang="en-US" sz="1800" err="1">
                <a:latin typeface="Aptos"/>
                <a:ea typeface="Arial Unicode MS"/>
                <a:cs typeface="Arial"/>
              </a:rPr>
              <a:t>behandling</a:t>
            </a:r>
            <a:r>
              <a:rPr lang="en-US" sz="1800">
                <a:latin typeface="Aptos"/>
                <a:ea typeface="Arial Unicode MS"/>
                <a:cs typeface="Arial"/>
              </a:rPr>
              <a:t> </a:t>
            </a:r>
            <a:r>
              <a:rPr lang="en-US" sz="1800" err="1">
                <a:latin typeface="Aptos"/>
                <a:ea typeface="Arial Unicode MS"/>
                <a:cs typeface="Arial"/>
              </a:rPr>
              <a:t>og</a:t>
            </a:r>
            <a:r>
              <a:rPr lang="en-US" sz="1800">
                <a:latin typeface="Aptos"/>
                <a:ea typeface="Arial Unicode MS"/>
                <a:cs typeface="Arial"/>
              </a:rPr>
              <a:t> omsorg </a:t>
            </a:r>
          </a:p>
          <a:p>
            <a:pPr marL="285750" indent="-285750">
              <a:buChar char="•"/>
            </a:pPr>
            <a:r>
              <a:rPr lang="en-US" sz="1800" err="1">
                <a:latin typeface="Aptos" panose="020B0004020202020204" pitchFamily="34" charset="0"/>
                <a:ea typeface="Arial Unicode MS"/>
                <a:cs typeface="Arial"/>
              </a:rPr>
              <a:t>Pårørendeavtale</a:t>
            </a:r>
            <a:endParaRPr lang="en-US" sz="1800">
              <a:latin typeface="Aptos" panose="020B0004020202020204" pitchFamily="34" charset="0"/>
              <a:ea typeface="Arial Unicode MS"/>
              <a:cs typeface="Arial"/>
            </a:endParaRPr>
          </a:p>
          <a:p>
            <a:pPr marL="285750" indent="-285750">
              <a:buChar char="•"/>
            </a:pPr>
            <a:r>
              <a:rPr lang="en-US" sz="1800">
                <a:latin typeface="Aptos"/>
                <a:ea typeface="Arial Unicode MS"/>
                <a:cs typeface="Arial"/>
              </a:rPr>
              <a:t>ABC-</a:t>
            </a:r>
            <a:r>
              <a:rPr lang="en-US" sz="1800" err="1">
                <a:latin typeface="Aptos"/>
                <a:ea typeface="Arial Unicode MS"/>
                <a:cs typeface="Arial"/>
              </a:rPr>
              <a:t>opplæringen</a:t>
            </a:r>
            <a:endParaRPr lang="en-US" sz="1800">
              <a:latin typeface="Aptos"/>
              <a:ea typeface="Arial Unicode MS"/>
              <a:cs typeface="Arial"/>
            </a:endParaRPr>
          </a:p>
          <a:p>
            <a:endParaRPr lang="en-US" sz="1800">
              <a:latin typeface="Aptos"/>
              <a:ea typeface="Arial Unicode MS"/>
              <a:cs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4A63F-98D7-FED7-5468-EBC90B8CF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90768" y="4729565"/>
            <a:ext cx="6743696" cy="141132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400">
              <a:ea typeface="Arial Unicode MS"/>
              <a:cs typeface="Arial Unicode MS"/>
            </a:endParaRPr>
          </a:p>
          <a:p>
            <a:endParaRPr lang="en-US" sz="2400">
              <a:ea typeface="+mn-lt"/>
              <a:cs typeface="+mn-lt"/>
            </a:endParaRPr>
          </a:p>
          <a:p>
            <a:endParaRPr lang="en-US" sz="2400">
              <a:ea typeface="Arial Unicode MS"/>
              <a:cs typeface="Arial Unicode MS"/>
            </a:endParaRPr>
          </a:p>
        </p:txBody>
      </p:sp>
      <p:pic>
        <p:nvPicPr>
          <p:cNvPr id="6" name="Picture 2" descr="Et bilde som inneholder tekst, Nettsted, Nettside, skjermbilde&#10;&#10;KI-generert innhold kan være feil.">
            <a:extLst>
              <a:ext uri="{FF2B5EF4-FFF2-40B4-BE49-F238E27FC236}">
                <a16:creationId xmlns:a16="http://schemas.microsoft.com/office/drawing/2014/main" id="{83864582-F2DA-F03F-230A-DC9C4B813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1" t="21225" r="8721" b="17592"/>
          <a:stretch>
            <a:fillRect/>
          </a:stretch>
        </p:blipFill>
        <p:spPr bwMode="auto">
          <a:xfrm>
            <a:off x="6783102" y="1412569"/>
            <a:ext cx="5033249" cy="402717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BB78C7-51A9-277E-65AF-C7B9B4382943}"/>
              </a:ext>
            </a:extLst>
          </p:cNvPr>
          <p:cNvSpPr txBox="1"/>
          <p:nvPr/>
        </p:nvSpPr>
        <p:spPr>
          <a:xfrm>
            <a:off x="10677576" y="5438442"/>
            <a:ext cx="230413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ea typeface="Arial Unicode MS"/>
                <a:cs typeface="Arial Unicode MS"/>
              </a:rPr>
              <a:t>Bilde: Regjeringen.no</a:t>
            </a:r>
            <a:endParaRPr lang="en-US" sz="1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01EBEE-1F82-69FB-67B6-F8D3B01643B8}"/>
              </a:ext>
            </a:extLst>
          </p:cNvPr>
          <p:cNvSpPr txBox="1"/>
          <p:nvPr/>
        </p:nvSpPr>
        <p:spPr>
          <a:xfrm>
            <a:off x="1186408" y="5677196"/>
            <a:ext cx="8772776" cy="6617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err="1">
                <a:latin typeface="Abadi" panose="020B0604020104020204" pitchFamily="34" charset="0"/>
                <a:ea typeface="+mn-lt"/>
                <a:cs typeface="+mn-lt"/>
              </a:rPr>
              <a:t>Pasient</a:t>
            </a:r>
            <a:r>
              <a:rPr lang="en-US" sz="1700">
                <a:latin typeface="Abadi" panose="020B0604020104020204" pitchFamily="34" charset="0"/>
                <a:ea typeface="+mn-lt"/>
                <a:cs typeface="+mn-lt"/>
              </a:rPr>
              <a:t>- og </a:t>
            </a:r>
            <a:r>
              <a:rPr lang="en-US" sz="1700" err="1">
                <a:latin typeface="Abadi" panose="020B0604020104020204" pitchFamily="34" charset="0"/>
                <a:ea typeface="+mn-lt"/>
                <a:cs typeface="+mn-lt"/>
              </a:rPr>
              <a:t>brukersikkerhet</a:t>
            </a:r>
            <a:r>
              <a:rPr lang="en-US" sz="1700">
                <a:latin typeface="Abadi" panose="020B0604020104020204" pitchFamily="34" charset="0"/>
                <a:ea typeface="+mn-lt"/>
                <a:cs typeface="+mn-lt"/>
              </a:rPr>
              <a:t>, </a:t>
            </a:r>
            <a:r>
              <a:rPr lang="en-US" sz="1700" err="1">
                <a:latin typeface="Abadi" panose="020B0604020104020204" pitchFamily="34" charset="0"/>
                <a:ea typeface="+mn-lt"/>
                <a:cs typeface="+mn-lt"/>
              </a:rPr>
              <a:t>bruker</a:t>
            </a:r>
            <a:r>
              <a:rPr lang="en-US" sz="1700">
                <a:latin typeface="Abadi" panose="020B0604020104020204" pitchFamily="34" charset="0"/>
                <a:ea typeface="+mn-lt"/>
                <a:cs typeface="+mn-lt"/>
              </a:rPr>
              <a:t>- og </a:t>
            </a:r>
            <a:r>
              <a:rPr lang="en-US" sz="1700" err="1">
                <a:latin typeface="Abadi" panose="020B0604020104020204" pitchFamily="34" charset="0"/>
                <a:ea typeface="+mn-lt"/>
                <a:cs typeface="+mn-lt"/>
              </a:rPr>
              <a:t>pårørendemedvirkning</a:t>
            </a:r>
            <a:r>
              <a:rPr lang="en-US" sz="1700">
                <a:latin typeface="Abadi" panose="020B0604020104020204" pitchFamily="34" charset="0"/>
                <a:ea typeface="+mn-lt"/>
                <a:cs typeface="+mn-lt"/>
              </a:rPr>
              <a:t> og </a:t>
            </a:r>
            <a:r>
              <a:rPr lang="en-US" sz="1700" err="1">
                <a:latin typeface="Abadi" panose="020B0604020104020204" pitchFamily="34" charset="0"/>
                <a:ea typeface="+mn-lt"/>
                <a:cs typeface="+mn-lt"/>
              </a:rPr>
              <a:t>helseteknologi</a:t>
            </a:r>
            <a:r>
              <a:rPr lang="en-US" sz="1700">
                <a:latin typeface="Abadi" panose="020B0604020104020204" pitchFamily="34" charset="0"/>
                <a:ea typeface="+mn-lt"/>
                <a:cs typeface="+mn-lt"/>
              </a:rPr>
              <a:t> </a:t>
            </a:r>
            <a:r>
              <a:rPr lang="en-US" sz="1700" err="1">
                <a:latin typeface="Abadi" panose="020B0604020104020204" pitchFamily="34" charset="0"/>
                <a:ea typeface="+mn-lt"/>
                <a:cs typeface="+mn-lt"/>
              </a:rPr>
              <a:t>integreres</a:t>
            </a:r>
            <a:r>
              <a:rPr lang="en-US" sz="1700">
                <a:latin typeface="Abadi" panose="020B0604020104020204" pitchFamily="34" charset="0"/>
                <a:ea typeface="+mn-lt"/>
                <a:cs typeface="+mn-lt"/>
              </a:rPr>
              <a:t> og </a:t>
            </a:r>
            <a:r>
              <a:rPr lang="en-US" sz="1700" err="1">
                <a:latin typeface="Abadi" panose="020B0604020104020204" pitchFamily="34" charset="0"/>
                <a:ea typeface="+mn-lt"/>
                <a:cs typeface="+mn-lt"/>
              </a:rPr>
              <a:t>ses</a:t>
            </a:r>
            <a:r>
              <a:rPr lang="en-US" sz="1700">
                <a:latin typeface="Abadi" panose="020B0604020104020204" pitchFamily="34" charset="0"/>
                <a:ea typeface="+mn-lt"/>
                <a:cs typeface="+mn-lt"/>
              </a:rPr>
              <a:t> i </a:t>
            </a:r>
            <a:r>
              <a:rPr lang="en-US" sz="1700" err="1">
                <a:latin typeface="Abadi" panose="020B0604020104020204" pitchFamily="34" charset="0"/>
                <a:ea typeface="+mn-lt"/>
                <a:cs typeface="+mn-lt"/>
              </a:rPr>
              <a:t>sammenheng</a:t>
            </a:r>
            <a:r>
              <a:rPr lang="en-US" sz="1700">
                <a:latin typeface="Abadi" panose="020B0604020104020204" pitchFamily="34" charset="0"/>
                <a:ea typeface="+mn-lt"/>
                <a:cs typeface="+mn-lt"/>
              </a:rPr>
              <a:t> med alle </a:t>
            </a:r>
            <a:r>
              <a:rPr lang="en-US" sz="1700" err="1">
                <a:latin typeface="Abadi" panose="020B0604020104020204" pitchFamily="34" charset="0"/>
                <a:ea typeface="+mn-lt"/>
                <a:cs typeface="+mn-lt"/>
              </a:rPr>
              <a:t>satsingsområdene</a:t>
            </a:r>
            <a:r>
              <a:rPr lang="en-US" sz="2000">
                <a:latin typeface="Abadi" panose="020B0604020104020204" pitchFamily="34" charset="0"/>
                <a:ea typeface="Calibri"/>
                <a:cs typeface="Calibri"/>
              </a:rPr>
              <a:t>.</a:t>
            </a:r>
            <a:endParaRPr lang="en-US">
              <a:latin typeface="Abadi" panose="020B0604020104020204" pitchFamily="34" charset="0"/>
            </a:endParaRPr>
          </a:p>
        </p:txBody>
      </p:sp>
      <p:sp>
        <p:nvSpPr>
          <p:cNvPr id="29" name="Stjerne: 5 tagger 28">
            <a:extLst>
              <a:ext uri="{FF2B5EF4-FFF2-40B4-BE49-F238E27FC236}">
                <a16:creationId xmlns:a16="http://schemas.microsoft.com/office/drawing/2014/main" id="{06323F2A-AD64-10B1-80D0-CB09B58657A3}"/>
              </a:ext>
            </a:extLst>
          </p:cNvPr>
          <p:cNvSpPr/>
          <p:nvPr/>
        </p:nvSpPr>
        <p:spPr>
          <a:xfrm>
            <a:off x="10445389" y="2135018"/>
            <a:ext cx="671798" cy="7620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Stjerne: 5 tagger 29">
            <a:extLst>
              <a:ext uri="{FF2B5EF4-FFF2-40B4-BE49-F238E27FC236}">
                <a16:creationId xmlns:a16="http://schemas.microsoft.com/office/drawing/2014/main" id="{715B8909-D09E-BE5C-1E9D-8CBA2C6E856B}"/>
              </a:ext>
            </a:extLst>
          </p:cNvPr>
          <p:cNvSpPr/>
          <p:nvPr/>
        </p:nvSpPr>
        <p:spPr>
          <a:xfrm>
            <a:off x="8354292" y="2157451"/>
            <a:ext cx="708776" cy="64675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tjerne: 5 tagger 30">
            <a:extLst>
              <a:ext uri="{FF2B5EF4-FFF2-40B4-BE49-F238E27FC236}">
                <a16:creationId xmlns:a16="http://schemas.microsoft.com/office/drawing/2014/main" id="{84AB6F73-D2BD-840B-0BF6-446EBC7A685A}"/>
              </a:ext>
            </a:extLst>
          </p:cNvPr>
          <p:cNvSpPr/>
          <p:nvPr/>
        </p:nvSpPr>
        <p:spPr>
          <a:xfrm>
            <a:off x="6550951" y="3625350"/>
            <a:ext cx="746176" cy="77470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Stjerne: 5 tagger 31">
            <a:extLst>
              <a:ext uri="{FF2B5EF4-FFF2-40B4-BE49-F238E27FC236}">
                <a16:creationId xmlns:a16="http://schemas.microsoft.com/office/drawing/2014/main" id="{57E4DA74-80EB-0A43-711E-3B4293B0ED36}"/>
              </a:ext>
            </a:extLst>
          </p:cNvPr>
          <p:cNvSpPr/>
          <p:nvPr/>
        </p:nvSpPr>
        <p:spPr>
          <a:xfrm>
            <a:off x="6505533" y="1928720"/>
            <a:ext cx="708776" cy="64675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Stjerne: 5 tagger 32">
            <a:extLst>
              <a:ext uri="{FF2B5EF4-FFF2-40B4-BE49-F238E27FC236}">
                <a16:creationId xmlns:a16="http://schemas.microsoft.com/office/drawing/2014/main" id="{9A172519-D42C-E9FF-829B-F62FD90CF7FA}"/>
              </a:ext>
            </a:extLst>
          </p:cNvPr>
          <p:cNvSpPr/>
          <p:nvPr/>
        </p:nvSpPr>
        <p:spPr>
          <a:xfrm>
            <a:off x="9407844" y="2586886"/>
            <a:ext cx="671798" cy="646751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Bilde 33">
            <a:extLst>
              <a:ext uri="{FF2B5EF4-FFF2-40B4-BE49-F238E27FC236}">
                <a16:creationId xmlns:a16="http://schemas.microsoft.com/office/drawing/2014/main" id="{C03FEE78-BBFD-13D5-FDD8-B46B6F438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497" y="4338587"/>
            <a:ext cx="4522115" cy="2003977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Bilde 35">
            <a:extLst>
              <a:ext uri="{FF2B5EF4-FFF2-40B4-BE49-F238E27FC236}">
                <a16:creationId xmlns:a16="http://schemas.microsoft.com/office/drawing/2014/main" id="{EE802426-22BA-8ED5-5B7F-78B1977AE3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28" r="46517"/>
          <a:stretch>
            <a:fillRect/>
          </a:stretch>
        </p:blipFill>
        <p:spPr>
          <a:xfrm>
            <a:off x="5218667" y="4112646"/>
            <a:ext cx="1281839" cy="1450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371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68C23E61-89A0-8E98-D80A-635B199DF0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tretch/>
        </p:blipFill>
        <p:spPr>
          <a:xfrm>
            <a:off x="7607808" y="541634"/>
            <a:ext cx="3982538" cy="551216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02634BF-28CB-50B4-6E54-09F855FE5C10}"/>
              </a:ext>
            </a:extLst>
          </p:cNvPr>
          <p:cNvSpPr txBox="1"/>
          <p:nvPr/>
        </p:nvSpPr>
        <p:spPr>
          <a:xfrm>
            <a:off x="985237" y="862995"/>
            <a:ext cx="919022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600" b="0" i="1" u="none" strike="noStrike" baseline="0">
                <a:latin typeface="Arial"/>
                <a:cs typeface="Arial"/>
              </a:rPr>
              <a:t>Bokbad og samtaler for voksne, barn og ungdom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600" b="0" i="1" u="none" strike="noStrike" baseline="0">
                <a:latin typeface="Arial"/>
                <a:cs typeface="Arial"/>
              </a:rPr>
              <a:t>Kinofilm med panelsamtale og </a:t>
            </a:r>
            <a:r>
              <a:rPr lang="nb-NO" sz="1600" b="0" i="1" u="none" strike="noStrike" baseline="0" err="1">
                <a:latin typeface="Arial"/>
                <a:cs typeface="Arial"/>
              </a:rPr>
              <a:t>fordrag</a:t>
            </a:r>
            <a:endParaRPr lang="nb-NO" sz="1600" b="0" i="1" u="none" strike="noStrike" baseline="0">
              <a:latin typeface="Arial"/>
              <a:cs typeface="Arial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 sz="1600" b="0" i="1" u="none" strike="noStrike" baseline="0">
                <a:latin typeface="Arial"/>
                <a:cs typeface="Arial"/>
              </a:rPr>
              <a:t>Seminarer</a:t>
            </a:r>
            <a:r>
              <a:rPr lang="nb-NO" sz="1600" i="1">
                <a:latin typeface="Arial"/>
                <a:cs typeface="Arial"/>
              </a:rPr>
              <a:t> og </a:t>
            </a:r>
            <a:r>
              <a:rPr lang="nb-NO" sz="1600" b="0" i="1" u="none" strike="noStrike" baseline="0">
                <a:latin typeface="Arial"/>
                <a:cs typeface="Arial"/>
              </a:rPr>
              <a:t>erfaringsdeling om sorg, håp, kultursensitivitet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i="1">
                <a:latin typeface="Arial"/>
                <a:cs typeface="Arial"/>
              </a:rPr>
              <a:t>Debatt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03A33C5-3FC1-444B-2249-DF6AB53E40F8}"/>
              </a:ext>
            </a:extLst>
          </p:cNvPr>
          <p:cNvSpPr txBox="1"/>
          <p:nvPr/>
        </p:nvSpPr>
        <p:spPr>
          <a:xfrm>
            <a:off x="1557805" y="323457"/>
            <a:ext cx="7287811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b-NO" sz="2800" b="1">
                <a:solidFill>
                  <a:srgbClr val="007100"/>
                </a:solidFill>
                <a:latin typeface="Arial"/>
                <a:cs typeface="Arial"/>
              </a:rPr>
              <a:t>SIDEN 2022</a:t>
            </a:r>
            <a:r>
              <a:rPr lang="nb-NO" sz="2800" b="1" i="0" u="none" strike="noStrike" baseline="0">
                <a:solidFill>
                  <a:srgbClr val="007100"/>
                </a:solidFill>
                <a:latin typeface="Arial"/>
                <a:cs typeface="Arial"/>
              </a:rPr>
              <a:t> – LOKALE MØTEPLASSER</a:t>
            </a:r>
          </a:p>
          <a:p>
            <a:endParaRPr lang="nb-NO" sz="2800" b="1" i="0" u="none" strike="noStrike" baseline="0">
              <a:solidFill>
                <a:srgbClr val="007100"/>
              </a:solidFill>
              <a:latin typeface="Arial"/>
              <a:cs typeface="Arial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92A957B-F741-89CE-70CE-CDA536BA4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225" y="2130175"/>
            <a:ext cx="3610455" cy="1836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7C683DEE-CDBF-1BB1-ADC1-870969CBA2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35" y="5163567"/>
            <a:ext cx="2507922" cy="1656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04B79770-4020-7D47-2287-576E7E3FD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6505" y="4753922"/>
            <a:ext cx="2029134" cy="1522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FCF5F9F6-D61B-FA17-4A5F-0523F9F8EC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8951" y="5788095"/>
            <a:ext cx="1461502" cy="1209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7D51320C-7CD3-970B-D7FE-A9352972F3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9647" y="3053655"/>
            <a:ext cx="4043720" cy="2240046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E40DC3B6-1D99-DD50-1ED9-F8B7258B7C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620" y="4454774"/>
            <a:ext cx="4334001" cy="2240046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57A786E2-2791-3836-D579-88D1AA36FD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7700" y="2321732"/>
            <a:ext cx="1911107" cy="2697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046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8A36233B-F196-35D4-A047-235FBA26A7BC}"/>
              </a:ext>
            </a:extLst>
          </p:cNvPr>
          <p:cNvSpPr txBox="1"/>
          <p:nvPr/>
        </p:nvSpPr>
        <p:spPr>
          <a:xfrm>
            <a:off x="1491635" y="3003262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endParaRPr lang="nb-NO"/>
          </a:p>
          <a:p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1DB5819C-DAAB-9D97-9F8C-746B3E2BF539}"/>
              </a:ext>
            </a:extLst>
          </p:cNvPr>
          <p:cNvSpPr txBox="1"/>
          <p:nvPr/>
        </p:nvSpPr>
        <p:spPr>
          <a:xfrm>
            <a:off x="283853" y="1567087"/>
            <a:ext cx="5999898" cy="53245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b="1">
                <a:latin typeface="Abadi" panose="020B0604020104020204" pitchFamily="34" charset="0"/>
              </a:rPr>
              <a:t>Bygge politikk som styrker åpenhet om døden</a:t>
            </a:r>
            <a:endParaRPr lang="nb-NO" sz="1600">
              <a:latin typeface="Abadi" panose="020B06040201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i="1" err="1">
                <a:latin typeface="Calibbri"/>
              </a:rPr>
              <a:t>Kommuner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som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synliggjør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døden</a:t>
            </a:r>
            <a:r>
              <a:rPr lang="en-GB" sz="1400" i="1">
                <a:latin typeface="Calibbri"/>
              </a:rPr>
              <a:t> og </a:t>
            </a:r>
            <a:r>
              <a:rPr lang="en-GB" sz="1400" i="1" err="1">
                <a:latin typeface="Calibbri"/>
              </a:rPr>
              <a:t>sorg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som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folkehelsetemaer</a:t>
            </a:r>
            <a:endParaRPr lang="en-GB" sz="1400" i="1">
              <a:latin typeface="Calib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i="1" err="1">
                <a:latin typeface="Calibbri"/>
              </a:rPr>
              <a:t>Politisk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bevisstgjøring</a:t>
            </a:r>
            <a:r>
              <a:rPr lang="en-GB" sz="1400" i="1">
                <a:latin typeface="Calibbri"/>
              </a:rPr>
              <a:t> om </a:t>
            </a:r>
            <a:r>
              <a:rPr lang="en-GB" sz="1400" i="1" err="1">
                <a:latin typeface="Calibbri"/>
              </a:rPr>
              <a:t>helseprioriteringer</a:t>
            </a:r>
            <a:r>
              <a:rPr lang="en-GB" sz="1400" i="1">
                <a:latin typeface="Calibbri"/>
              </a:rPr>
              <a:t>, </a:t>
            </a:r>
            <a:r>
              <a:rPr lang="en-GB" sz="1400" i="1" err="1">
                <a:latin typeface="Calibbri"/>
              </a:rPr>
              <a:t>overbehandling</a:t>
            </a:r>
            <a:r>
              <a:rPr lang="en-GB" sz="1400" i="1">
                <a:latin typeface="Calibbri"/>
              </a:rPr>
              <a:t>, </a:t>
            </a:r>
            <a:r>
              <a:rPr lang="en-GB" sz="1400" i="1" err="1">
                <a:latin typeface="Calibbri"/>
              </a:rPr>
              <a:t>pårørendestøtte</a:t>
            </a:r>
            <a:r>
              <a:rPr lang="en-GB" sz="1400" i="1">
                <a:latin typeface="Calibbri"/>
              </a:rPr>
              <a:t> og </a:t>
            </a:r>
            <a:r>
              <a:rPr lang="en-GB" sz="1400" i="1" err="1">
                <a:latin typeface="Calibbri"/>
              </a:rPr>
              <a:t>omsorg</a:t>
            </a:r>
            <a:r>
              <a:rPr lang="en-GB" sz="1400" i="1">
                <a:latin typeface="Calibbri"/>
              </a:rPr>
              <a:t> for </a:t>
            </a:r>
            <a:r>
              <a:rPr lang="en-GB" sz="1400" i="1" err="1">
                <a:latin typeface="Calibbri"/>
              </a:rPr>
              <a:t>en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aldrende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befolkning</a:t>
            </a:r>
            <a:endParaRPr lang="en-GB" sz="1400" i="1">
              <a:latin typeface="Calib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i="1" err="1">
                <a:latin typeface="Calibbri"/>
              </a:rPr>
              <a:t>Døds</a:t>
            </a:r>
            <a:r>
              <a:rPr lang="en-GB" sz="1400" i="1">
                <a:latin typeface="Calibbri"/>
              </a:rPr>
              <a:t>- og </a:t>
            </a:r>
            <a:r>
              <a:rPr lang="en-GB" sz="1400" i="1" err="1">
                <a:latin typeface="Calibbri"/>
              </a:rPr>
              <a:t>sorgkompetanse</a:t>
            </a:r>
            <a:r>
              <a:rPr lang="en-GB" sz="1400" i="1">
                <a:latin typeface="Calibbri"/>
              </a:rPr>
              <a:t> i </a:t>
            </a:r>
            <a:r>
              <a:rPr lang="en-GB" sz="1400" i="1" err="1">
                <a:latin typeface="Calibbri"/>
              </a:rPr>
              <a:t>skoler</a:t>
            </a:r>
            <a:r>
              <a:rPr lang="en-GB" sz="1400" i="1">
                <a:latin typeface="Calibbri"/>
              </a:rPr>
              <a:t> og </a:t>
            </a:r>
            <a:r>
              <a:rPr lang="en-GB" sz="1400" i="1" err="1">
                <a:latin typeface="Calibbri"/>
              </a:rPr>
              <a:t>offentlige</a:t>
            </a:r>
            <a:r>
              <a:rPr lang="en-GB" sz="1400" i="1">
                <a:latin typeface="Calibbri"/>
              </a:rPr>
              <a:t> planer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i="1" err="1">
                <a:latin typeface="Calibbri"/>
              </a:rPr>
              <a:t>Styrking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av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palliativ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omsorg</a:t>
            </a:r>
            <a:r>
              <a:rPr lang="en-GB" sz="1400" i="1">
                <a:latin typeface="Calibbri"/>
              </a:rPr>
              <a:t> og </a:t>
            </a:r>
            <a:r>
              <a:rPr lang="en-GB" sz="1400" i="1" err="1">
                <a:latin typeface="Calibbri"/>
              </a:rPr>
              <a:t>hjemmetjenester</a:t>
            </a:r>
            <a:r>
              <a:rPr lang="en-GB" sz="1400" i="1">
                <a:latin typeface="Calibbri"/>
              </a:rPr>
              <a:t>- </a:t>
            </a:r>
            <a:r>
              <a:rPr lang="en-GB" sz="1400" i="1" err="1">
                <a:latin typeface="Calibbri"/>
              </a:rPr>
              <a:t>Kommunale</a:t>
            </a:r>
            <a:r>
              <a:rPr lang="en-GB" sz="1400" i="1">
                <a:latin typeface="Calibbri"/>
              </a:rPr>
              <a:t> planer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i="1" err="1">
                <a:latin typeface="Calibbri"/>
              </a:rPr>
              <a:t>Tilgjengelig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informasjon</a:t>
            </a:r>
            <a:r>
              <a:rPr lang="en-GB" sz="1400" i="1">
                <a:latin typeface="Calibbri"/>
              </a:rPr>
              <a:t> og </a:t>
            </a:r>
            <a:r>
              <a:rPr lang="en-GB" sz="1400" i="1" err="1">
                <a:latin typeface="Calibbri"/>
              </a:rPr>
              <a:t>tilbud</a:t>
            </a:r>
            <a:r>
              <a:rPr lang="en-GB" sz="1400" i="1">
                <a:latin typeface="Calibbri"/>
              </a:rPr>
              <a:t> om </a:t>
            </a:r>
            <a:r>
              <a:rPr lang="en-GB" sz="1400" i="1" err="1">
                <a:latin typeface="Calibbri"/>
              </a:rPr>
              <a:t>forhåndssamtaler</a:t>
            </a:r>
            <a:r>
              <a:rPr lang="en-GB" sz="1400" i="1">
                <a:latin typeface="Calibbri"/>
              </a:rPr>
              <a:t> og </a:t>
            </a:r>
            <a:r>
              <a:rPr lang="en-GB" sz="1400" i="1" err="1">
                <a:latin typeface="Calibbri"/>
              </a:rPr>
              <a:t>planlegging</a:t>
            </a:r>
            <a:r>
              <a:rPr lang="en-GB" sz="1400" i="1">
                <a:latin typeface="Calibbri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i="1" err="1">
                <a:latin typeface="Calibbri"/>
              </a:rPr>
              <a:t>Tverrsektorielt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samarbeid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mellom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helse</a:t>
            </a:r>
            <a:r>
              <a:rPr lang="en-GB" sz="1400" i="1">
                <a:latin typeface="Calibbri"/>
              </a:rPr>
              <a:t>, </a:t>
            </a:r>
            <a:r>
              <a:rPr lang="en-GB" sz="1400" i="1" err="1">
                <a:latin typeface="Calibbri"/>
              </a:rPr>
              <a:t>oppvekst</a:t>
            </a:r>
            <a:r>
              <a:rPr lang="en-GB" sz="1400" i="1">
                <a:latin typeface="Calibbri"/>
              </a:rPr>
              <a:t>, kultur, </a:t>
            </a:r>
            <a:r>
              <a:rPr lang="en-GB" sz="1400" i="1" err="1">
                <a:latin typeface="Calibbri"/>
              </a:rPr>
              <a:t>utdanning</a:t>
            </a:r>
            <a:r>
              <a:rPr lang="en-GB" sz="1400" i="1">
                <a:latin typeface="Calibbri"/>
              </a:rPr>
              <a:t> og </a:t>
            </a:r>
            <a:r>
              <a:rPr lang="en-GB" sz="1400" i="1" err="1">
                <a:latin typeface="Calibbri"/>
              </a:rPr>
              <a:t>tros</a:t>
            </a:r>
            <a:r>
              <a:rPr lang="en-GB" sz="1400" i="1">
                <a:latin typeface="Calibbri"/>
              </a:rPr>
              <a:t>- og </a:t>
            </a:r>
            <a:r>
              <a:rPr lang="en-GB" sz="1400" i="1" err="1">
                <a:latin typeface="Calibbri"/>
              </a:rPr>
              <a:t>livssynsaktører</a:t>
            </a:r>
            <a:endParaRPr lang="en-GB" sz="1400" i="1">
              <a:latin typeface="Calib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400">
              <a:latin typeface="Calibbri"/>
            </a:endParaRPr>
          </a:p>
          <a:p>
            <a:r>
              <a:rPr lang="nb-NO" sz="1600" b="1">
                <a:latin typeface="Abadi" panose="020B0604020104020204" pitchFamily="34" charset="0"/>
              </a:rPr>
              <a:t>Skape støttende omgivelser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altLang="nb-NO" sz="1400" i="1">
                <a:latin typeface="Calibbri"/>
              </a:rPr>
              <a:t>Tverrsektorielt samarbeid for styrking av </a:t>
            </a:r>
            <a:r>
              <a:rPr lang="nb-NO" altLang="nb-NO" sz="1400" i="1" err="1">
                <a:latin typeface="Calibbri"/>
              </a:rPr>
              <a:t>hjemmetid</a:t>
            </a:r>
            <a:r>
              <a:rPr lang="nb-NO" altLang="nb-NO" sz="1400" i="1">
                <a:latin typeface="Calibbri"/>
              </a:rPr>
              <a:t> og </a:t>
            </a:r>
            <a:r>
              <a:rPr lang="nb-NO" altLang="nb-NO" sz="1400" i="1" err="1">
                <a:latin typeface="Calibbri"/>
              </a:rPr>
              <a:t>hjemmedød</a:t>
            </a:r>
            <a:r>
              <a:rPr lang="nb-NO" altLang="nb-NO" sz="1400" i="1">
                <a:latin typeface="Calibbri"/>
              </a:rPr>
              <a:t>, («frivillige gir avlastning til pårørende», røde kors </a:t>
            </a:r>
            <a:r>
              <a:rPr lang="nb-NO" altLang="nb-NO" sz="1400" i="1" err="1">
                <a:latin typeface="Calibbri"/>
              </a:rPr>
              <a:t>våketjeneste</a:t>
            </a:r>
            <a:r>
              <a:rPr lang="nb-NO" altLang="nb-NO" sz="1400" i="1">
                <a:latin typeface="Calibbri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400" i="1" err="1">
                <a:latin typeface="Calibbri"/>
              </a:rPr>
              <a:t>Kulturelle</a:t>
            </a:r>
            <a:r>
              <a:rPr lang="en-GB" sz="1400" i="1">
                <a:latin typeface="Calibbri"/>
              </a:rPr>
              <a:t> og </a:t>
            </a:r>
            <a:r>
              <a:rPr lang="en-GB" sz="1400" i="1" err="1">
                <a:latin typeface="Calibbri"/>
              </a:rPr>
              <a:t>sosiale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arenaer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som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gir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støtte</a:t>
            </a:r>
            <a:r>
              <a:rPr lang="en-GB" sz="1400" i="1">
                <a:latin typeface="Calibbri"/>
              </a:rPr>
              <a:t> i </a:t>
            </a:r>
            <a:r>
              <a:rPr lang="en-GB" sz="1400" i="1" err="1">
                <a:latin typeface="Calibbri"/>
              </a:rPr>
              <a:t>sorg</a:t>
            </a:r>
            <a:r>
              <a:rPr lang="en-GB" sz="1400" i="1">
                <a:latin typeface="Calibbri"/>
              </a:rPr>
              <a:t> og </a:t>
            </a:r>
            <a:r>
              <a:rPr lang="en-GB" sz="1400" i="1" err="1">
                <a:latin typeface="Calibbri"/>
              </a:rPr>
              <a:t>normaliserer</a:t>
            </a:r>
            <a:r>
              <a:rPr lang="en-GB" sz="1400" i="1">
                <a:latin typeface="Calibbri"/>
              </a:rPr>
              <a:t> </a:t>
            </a:r>
            <a:r>
              <a:rPr lang="en-GB" sz="1400" i="1" err="1">
                <a:latin typeface="Calibbri"/>
              </a:rPr>
              <a:t>samtaler</a:t>
            </a:r>
            <a:r>
              <a:rPr lang="en-GB" sz="1400" i="1">
                <a:latin typeface="Calibbri"/>
              </a:rPr>
              <a:t> om </a:t>
            </a:r>
            <a:r>
              <a:rPr lang="en-GB" sz="1400" i="1" err="1">
                <a:latin typeface="Calibbri"/>
              </a:rPr>
              <a:t>døden</a:t>
            </a:r>
            <a:r>
              <a:rPr lang="en-GB" sz="1400" i="1">
                <a:latin typeface="Calibbri"/>
              </a:rPr>
              <a:t> MØTEPLASSER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altLang="nb-NO" sz="1400" i="1">
                <a:latin typeface="Calibbri"/>
              </a:rPr>
              <a:t>Kampanjer og samtaleguider (Samtaler rundt kjøkkenbordet), oppfordringer til å lage fremtidsfullmakt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altLang="nb-NO" sz="1400" i="1">
                <a:latin typeface="Calibbri"/>
              </a:rPr>
              <a:t>Støttende arbeidsplasser og skoler - fleksibilitet ved dødsfall og støtte til etterlatte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altLang="nb-NO" sz="1400" i="1" err="1">
                <a:latin typeface="Calibbri"/>
              </a:rPr>
              <a:t>Compassionate</a:t>
            </a:r>
            <a:r>
              <a:rPr lang="nb-NO" altLang="nb-NO" sz="1400" i="1">
                <a:latin typeface="Calibbri"/>
              </a:rPr>
              <a:t> </a:t>
            </a:r>
            <a:r>
              <a:rPr lang="nb-NO" altLang="nb-NO" sz="1400" i="1" err="1">
                <a:latin typeface="Calibbri"/>
              </a:rPr>
              <a:t>Communities</a:t>
            </a:r>
            <a:r>
              <a:rPr lang="nb-NO" altLang="nb-NO" sz="1400" i="1">
                <a:latin typeface="Calibbri"/>
              </a:rPr>
              <a:t>, alders/demensvennlig samfunn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altLang="nb-NO" sz="1400" i="1">
                <a:latin typeface="Calibbri"/>
              </a:rPr>
              <a:t>Rom i lokalmiljø for minnelunder, stille rom for sorg og refleksjon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altLang="nb-NO" sz="1400" i="1">
                <a:latin typeface="Calibbri"/>
              </a:rPr>
              <a:t>Støttende arbeidsplasser og skoler med rom for sorg, fleksibilitet ved dødsfall og støtte til etterlatte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400">
              <a:latin typeface="Calibbri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E737232C-379C-138F-DD31-99176EDD6747}"/>
              </a:ext>
            </a:extLst>
          </p:cNvPr>
          <p:cNvSpPr txBox="1"/>
          <p:nvPr/>
        </p:nvSpPr>
        <p:spPr>
          <a:xfrm>
            <a:off x="6453199" y="1567087"/>
            <a:ext cx="5738801" cy="54245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b="1" dirty="0">
                <a:latin typeface="Abadi" panose="020B0604020104020204" pitchFamily="34" charset="0"/>
              </a:rPr>
              <a:t>Styrke lokalsamfunnet og mobilisere ressurser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nb-NO" altLang="nb-NO" sz="1400" dirty="0">
                <a:latin typeface="Calibbri"/>
              </a:rPr>
              <a:t> </a:t>
            </a:r>
            <a:r>
              <a:rPr lang="nb-NO" altLang="nb-NO" sz="1400" i="1" dirty="0">
                <a:latin typeface="Calibbri"/>
              </a:rPr>
              <a:t>Styrket </a:t>
            </a:r>
            <a:r>
              <a:rPr lang="nb-NO" altLang="nb-NO" sz="1400" i="1" dirty="0" err="1">
                <a:latin typeface="Calibbri"/>
              </a:rPr>
              <a:t>frivilligsmarbeid</a:t>
            </a:r>
            <a:endParaRPr lang="nb-NO" altLang="nb-NO" sz="1400" i="1" dirty="0">
              <a:latin typeface="Calibbri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nb-NO" altLang="nb-NO" sz="1400" i="1" dirty="0">
                <a:latin typeface="Calibbri"/>
              </a:rPr>
              <a:t> Dyktiggjøre innbyggere fra alle samfunnslag og kulturer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nb-NO" altLang="nb-NO" sz="1400" i="1" dirty="0">
                <a:latin typeface="Calibbri"/>
              </a:rPr>
              <a:t> Sorggrupper, eks. kafe etterpå, likepersonsarbeid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nb-NO" altLang="nb-NO" dirty="0">
              <a:latin typeface="Abadi" panose="020B0604020104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latin typeface="Abadi" panose="020B0604020104020204" pitchFamily="34" charset="0"/>
              </a:rPr>
              <a:t>Utvikle </a:t>
            </a:r>
            <a:r>
              <a:rPr lang="en-GB" sz="1600" b="1" dirty="0" err="1">
                <a:latin typeface="Abadi" panose="020B0604020104020204" pitchFamily="34" charset="0"/>
              </a:rPr>
              <a:t>personlige</a:t>
            </a:r>
            <a:r>
              <a:rPr lang="en-GB" sz="1600" b="1" dirty="0">
                <a:latin typeface="Abadi" panose="020B0604020104020204" pitchFamily="34" charset="0"/>
              </a:rPr>
              <a:t> </a:t>
            </a:r>
            <a:r>
              <a:rPr lang="en-GB" sz="1600" b="1" dirty="0" err="1">
                <a:latin typeface="Abadi" panose="020B0604020104020204" pitchFamily="34" charset="0"/>
              </a:rPr>
              <a:t>ferdigheter</a:t>
            </a:r>
            <a:r>
              <a:rPr lang="en-GB" sz="1600" b="1" dirty="0">
                <a:latin typeface="Abadi" panose="020B0604020104020204" pitchFamily="34" charset="0"/>
              </a:rPr>
              <a:t> </a:t>
            </a:r>
            <a:r>
              <a:rPr lang="nb-NO" altLang="nb-NO" sz="1600" b="1" dirty="0">
                <a:latin typeface="Abadi" panose="020B0604020104020204" pitchFamily="34" charset="0"/>
              </a:rPr>
              <a:t>(Dødskompetanse)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nb-NO" altLang="nb-NO" sz="1400" i="1" dirty="0">
                <a:latin typeface="Calibbri"/>
              </a:rPr>
              <a:t>Kunnskap og ferdigheter til å praktisk og emosjonelt håndtere døden, sorg og tap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GB" sz="1400" i="1" dirty="0" err="1">
                <a:latin typeface="Calibbri"/>
              </a:rPr>
              <a:t>Økt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døds</a:t>
            </a:r>
            <a:r>
              <a:rPr lang="en-GB" sz="1400" i="1" dirty="0">
                <a:latin typeface="Calibbri"/>
              </a:rPr>
              <a:t>- og </a:t>
            </a:r>
            <a:r>
              <a:rPr lang="en-GB" sz="1400" i="1" dirty="0" err="1">
                <a:latin typeface="Calibbri"/>
              </a:rPr>
              <a:t>sorgkompetanse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reduserer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sosial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ulikhet</a:t>
            </a:r>
            <a:r>
              <a:rPr lang="en-GB" sz="1400" i="1" dirty="0">
                <a:latin typeface="Calibbri"/>
              </a:rPr>
              <a:t> i </a:t>
            </a:r>
            <a:r>
              <a:rPr lang="en-GB" sz="1400" i="1" dirty="0" err="1">
                <a:latin typeface="Calibbri"/>
              </a:rPr>
              <a:t>hvordan</a:t>
            </a:r>
            <a:r>
              <a:rPr lang="en-GB" sz="1400" i="1" dirty="0">
                <a:latin typeface="Calibbri"/>
              </a:rPr>
              <a:t> mennesker </a:t>
            </a:r>
            <a:r>
              <a:rPr lang="en-GB" sz="1400" i="1" dirty="0" err="1">
                <a:latin typeface="Calibbri"/>
              </a:rPr>
              <a:t>håndterer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livets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siste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fase</a:t>
            </a:r>
            <a:endParaRPr lang="en-GB" sz="1400" i="1" dirty="0">
              <a:latin typeface="Calib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GB" sz="1400" i="1" dirty="0">
                <a:latin typeface="Calibbri"/>
              </a:rPr>
              <a:t>Kurs, </a:t>
            </a:r>
            <a:r>
              <a:rPr lang="en-GB" sz="1400" i="1" dirty="0" err="1">
                <a:latin typeface="Calibbri"/>
              </a:rPr>
              <a:t>seminarer</a:t>
            </a:r>
            <a:r>
              <a:rPr lang="en-GB" sz="1400" i="1" dirty="0">
                <a:latin typeface="Calibbri"/>
              </a:rPr>
              <a:t> og </a:t>
            </a:r>
            <a:r>
              <a:rPr lang="en-GB" sz="1400" i="1" dirty="0" err="1">
                <a:latin typeface="Calibbri"/>
              </a:rPr>
              <a:t>flerspråklig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informasjon</a:t>
            </a:r>
            <a:r>
              <a:rPr lang="en-GB" sz="1400" i="1" dirty="0">
                <a:latin typeface="Calibbri"/>
              </a:rPr>
              <a:t> om forhåndssamtaler og </a:t>
            </a:r>
            <a:r>
              <a:rPr lang="en-GB" sz="1400" i="1" dirty="0" err="1">
                <a:latin typeface="Calibbri"/>
              </a:rPr>
              <a:t>planlegging</a:t>
            </a:r>
            <a:r>
              <a:rPr lang="en-GB" sz="1400" i="1" dirty="0">
                <a:latin typeface="Calibbri"/>
              </a:rPr>
              <a:t>, </a:t>
            </a:r>
            <a:r>
              <a:rPr lang="en-GB" sz="1400" i="1" dirty="0" err="1">
                <a:latin typeface="Calibbri"/>
              </a:rPr>
              <a:t>fremtidsfullmakt</a:t>
            </a:r>
            <a:r>
              <a:rPr lang="en-GB" sz="1400" i="1" dirty="0">
                <a:latin typeface="Calibbri"/>
              </a:rPr>
              <a:t>, </a:t>
            </a:r>
            <a:r>
              <a:rPr lang="en-GB" sz="1400" i="1" dirty="0" err="1">
                <a:latin typeface="Calibbri"/>
              </a:rPr>
              <a:t>omsorgslønn</a:t>
            </a:r>
            <a:r>
              <a:rPr lang="en-GB" sz="1400" i="1" dirty="0">
                <a:latin typeface="Calibbri"/>
              </a:rPr>
              <a:t>, testament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GB" sz="1400" i="1" dirty="0" err="1">
                <a:latin typeface="Calibbri"/>
              </a:rPr>
              <a:t>Skolebaserte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opplæringsprogram</a:t>
            </a:r>
            <a:endParaRPr lang="en-GB" sz="1400" i="1" dirty="0">
              <a:latin typeface="Calibbri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GB" sz="1400" i="1" dirty="0" err="1">
                <a:latin typeface="Calibbri"/>
              </a:rPr>
              <a:t>Kunstneriske</a:t>
            </a:r>
            <a:r>
              <a:rPr lang="en-GB" sz="1400" i="1" dirty="0">
                <a:latin typeface="Calibbri"/>
              </a:rPr>
              <a:t> </a:t>
            </a:r>
            <a:r>
              <a:rPr lang="en-GB" sz="1400" i="1" dirty="0" err="1">
                <a:latin typeface="Calibbri"/>
              </a:rPr>
              <a:t>arenaer</a:t>
            </a:r>
            <a:r>
              <a:rPr lang="en-GB" sz="1400" i="1" dirty="0">
                <a:latin typeface="Calibbri"/>
              </a:rPr>
              <a:t> som </a:t>
            </a:r>
            <a:r>
              <a:rPr lang="en-GB" sz="1400" i="1" dirty="0" err="1">
                <a:latin typeface="Calibbri"/>
              </a:rPr>
              <a:t>bibliotek</a:t>
            </a:r>
            <a:r>
              <a:rPr lang="en-GB" sz="1400" i="1" dirty="0">
                <a:latin typeface="Calibbri"/>
              </a:rPr>
              <a:t> og kino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nb-NO" altLang="nb-NO" dirty="0">
              <a:latin typeface="Abadi" panose="020B0604020104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600" b="1" dirty="0" err="1">
                <a:latin typeface="Abadi" panose="020B0604020104020204" pitchFamily="34" charset="0"/>
              </a:rPr>
              <a:t>Rorientering</a:t>
            </a:r>
            <a:r>
              <a:rPr lang="nb-NO" altLang="nb-NO" sz="1600" b="1" dirty="0">
                <a:latin typeface="Abadi" panose="020B0604020104020204" pitchFamily="34" charset="0"/>
              </a:rPr>
              <a:t> av helsetjenesten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nb-NO" altLang="nb-NO" sz="1400" i="1" dirty="0">
                <a:latin typeface="Calibbri"/>
              </a:rPr>
              <a:t>En helsetjeneste som anerkjenner døden -paradigmeskifte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nb-NO" altLang="nb-NO" sz="1400" i="1" dirty="0">
                <a:latin typeface="Calibbri"/>
              </a:rPr>
              <a:t>Redusere overbehandling, styrke livskvalitet og tidlig lindrende omsorg og behandling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nb-NO" altLang="nb-NO" sz="1400" i="1" dirty="0">
                <a:latin typeface="Calibbri"/>
              </a:rPr>
              <a:t>Innføring av forhåndssamtaler og pårørendeavtaler, støtte og anerkjenne pårørende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nb-NO" altLang="nb-NO" sz="1400" i="1" dirty="0">
                <a:latin typeface="Calibbri"/>
              </a:rPr>
              <a:t>Identifisere behov for lindrende omsorg og sorgstøtte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nb-NO" altLang="nb-NO" sz="1400" i="1" dirty="0">
                <a:latin typeface="Calibbri"/>
              </a:rPr>
              <a:t>Samarbeid med fastleger og frivillige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A8A6001A-F772-8B37-649B-1DDB2FA8F2BB}"/>
              </a:ext>
            </a:extLst>
          </p:cNvPr>
          <p:cNvSpPr txBox="1"/>
          <p:nvPr/>
        </p:nvSpPr>
        <p:spPr>
          <a:xfrm>
            <a:off x="5638800" y="917363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8B90E90-25DF-A847-6160-CC895D29CC62}"/>
              </a:ext>
            </a:extLst>
          </p:cNvPr>
          <p:cNvSpPr txBox="1"/>
          <p:nvPr/>
        </p:nvSpPr>
        <p:spPr>
          <a:xfrm>
            <a:off x="261202" y="143646"/>
            <a:ext cx="11803798" cy="13542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b="1" dirty="0" err="1">
                <a:latin typeface="Abadi"/>
              </a:rPr>
              <a:t>Ottowa</a:t>
            </a:r>
            <a:r>
              <a:rPr lang="nb-NO" b="1" dirty="0">
                <a:latin typeface="Abadi"/>
              </a:rPr>
              <a:t> charter som ramme for tverrsektorielt folkehelsearbeid som styrker dødens verdi</a:t>
            </a:r>
          </a:p>
          <a:p>
            <a:r>
              <a:rPr lang="en-GB" sz="1600" i="1" dirty="0">
                <a:latin typeface="Abadi"/>
              </a:rPr>
              <a:t>H</a:t>
            </a:r>
            <a:r>
              <a:rPr lang="nb-NO" sz="1600" i="1" dirty="0" err="1">
                <a:latin typeface="Abadi"/>
              </a:rPr>
              <a:t>vordan</a:t>
            </a:r>
            <a:r>
              <a:rPr lang="nb-NO" sz="1600" i="1" dirty="0">
                <a:latin typeface="Abadi"/>
              </a:rPr>
              <a:t> </a:t>
            </a:r>
            <a:r>
              <a:rPr lang="en-GB" sz="1600" i="1" dirty="0">
                <a:latin typeface="Abadi"/>
              </a:rPr>
              <a:t>mennesker </a:t>
            </a:r>
            <a:r>
              <a:rPr lang="en-GB" sz="1600" i="1" dirty="0" err="1">
                <a:latin typeface="Abadi"/>
              </a:rPr>
              <a:t>dør</a:t>
            </a:r>
            <a:r>
              <a:rPr lang="en-GB" sz="1600" i="1" dirty="0">
                <a:latin typeface="Abadi"/>
              </a:rPr>
              <a:t> og </a:t>
            </a:r>
            <a:r>
              <a:rPr lang="en-GB" sz="1600" i="1" dirty="0" err="1">
                <a:latin typeface="Abadi"/>
              </a:rPr>
              <a:t>sørger</a:t>
            </a:r>
            <a:r>
              <a:rPr lang="en-GB" sz="1600" i="1" dirty="0">
                <a:latin typeface="Abadi"/>
              </a:rPr>
              <a:t> </a:t>
            </a:r>
            <a:r>
              <a:rPr lang="en-GB" sz="1600" i="1" dirty="0" err="1">
                <a:latin typeface="Abadi"/>
              </a:rPr>
              <a:t>formes</a:t>
            </a:r>
            <a:r>
              <a:rPr lang="en-GB" sz="1600" i="1" dirty="0">
                <a:latin typeface="Abadi"/>
              </a:rPr>
              <a:t> av </a:t>
            </a:r>
            <a:r>
              <a:rPr lang="en-GB" sz="1600" i="1" dirty="0" err="1">
                <a:latin typeface="Abadi"/>
              </a:rPr>
              <a:t>sosiale</a:t>
            </a:r>
            <a:r>
              <a:rPr lang="en-GB" sz="1600" i="1" dirty="0">
                <a:latin typeface="Abadi"/>
              </a:rPr>
              <a:t>, </a:t>
            </a:r>
            <a:r>
              <a:rPr lang="en-GB" sz="1600" i="1" dirty="0" err="1">
                <a:latin typeface="Abadi"/>
              </a:rPr>
              <a:t>økonomiske</a:t>
            </a:r>
            <a:r>
              <a:rPr lang="en-GB" sz="1600" i="1" dirty="0">
                <a:latin typeface="Abadi"/>
              </a:rPr>
              <a:t> og </a:t>
            </a:r>
            <a:r>
              <a:rPr lang="en-GB" sz="1600" i="1" dirty="0" err="1">
                <a:latin typeface="Abadi"/>
              </a:rPr>
              <a:t>kulturelle</a:t>
            </a:r>
            <a:r>
              <a:rPr lang="en-GB" sz="1600" i="1" dirty="0">
                <a:latin typeface="Abadi"/>
              </a:rPr>
              <a:t> strukturer</a:t>
            </a:r>
            <a:r>
              <a:rPr lang="nb-NO" sz="1600" i="1" dirty="0">
                <a:latin typeface="Abadi"/>
              </a:rPr>
              <a:t>. Død og sorg er </a:t>
            </a:r>
            <a:r>
              <a:rPr lang="en-GB" sz="1600" i="1" dirty="0" err="1">
                <a:latin typeface="Abadi"/>
              </a:rPr>
              <a:t>universelle</a:t>
            </a:r>
            <a:r>
              <a:rPr lang="en-GB" sz="1600" i="1" dirty="0">
                <a:latin typeface="Abadi"/>
              </a:rPr>
              <a:t>, </a:t>
            </a:r>
            <a:r>
              <a:rPr lang="en-GB" sz="1600" i="1" dirty="0" err="1">
                <a:latin typeface="Abadi"/>
              </a:rPr>
              <a:t>relasjonelle</a:t>
            </a:r>
            <a:r>
              <a:rPr lang="en-GB" sz="1600" i="1" dirty="0">
                <a:latin typeface="Abadi"/>
              </a:rPr>
              <a:t> og </a:t>
            </a:r>
            <a:r>
              <a:rPr lang="en-GB" sz="1600" i="1" dirty="0" err="1">
                <a:latin typeface="Abadi"/>
              </a:rPr>
              <a:t>sosiale</a:t>
            </a:r>
            <a:r>
              <a:rPr lang="en-GB" sz="1600" i="1" dirty="0">
                <a:latin typeface="Abadi"/>
              </a:rPr>
              <a:t> </a:t>
            </a:r>
            <a:r>
              <a:rPr lang="en-GB" sz="1600" i="1" dirty="0" err="1">
                <a:latin typeface="Abadi"/>
              </a:rPr>
              <a:t>erfaringer</a:t>
            </a:r>
            <a:r>
              <a:rPr lang="en-GB" sz="1600" i="1" dirty="0">
                <a:latin typeface="Abadi"/>
              </a:rPr>
              <a:t> som </a:t>
            </a:r>
            <a:r>
              <a:rPr lang="en-GB" sz="1600" i="1" dirty="0" err="1">
                <a:latin typeface="Abadi"/>
              </a:rPr>
              <a:t>påvirkes</a:t>
            </a:r>
            <a:r>
              <a:rPr lang="en-GB" sz="1600" i="1" dirty="0">
                <a:latin typeface="Abadi"/>
              </a:rPr>
              <a:t> av </a:t>
            </a:r>
            <a:r>
              <a:rPr lang="en-GB" sz="1600" i="1" dirty="0" err="1">
                <a:latin typeface="Abadi"/>
              </a:rPr>
              <a:t>økonomi</a:t>
            </a:r>
            <a:r>
              <a:rPr lang="en-GB" sz="1600" i="1" dirty="0">
                <a:latin typeface="Abadi"/>
              </a:rPr>
              <a:t>, </a:t>
            </a:r>
            <a:r>
              <a:rPr lang="en-GB" sz="1600" i="1" dirty="0" err="1">
                <a:latin typeface="Abadi"/>
              </a:rPr>
              <a:t>relasjoner</a:t>
            </a:r>
            <a:r>
              <a:rPr lang="en-GB" sz="1600" i="1" dirty="0">
                <a:latin typeface="Abadi"/>
              </a:rPr>
              <a:t>, psykisk og </a:t>
            </a:r>
            <a:r>
              <a:rPr lang="en-GB" sz="1600" i="1" dirty="0" err="1">
                <a:latin typeface="Abadi"/>
              </a:rPr>
              <a:t>eksistensiell</a:t>
            </a:r>
            <a:r>
              <a:rPr lang="en-GB" sz="1600" i="1" dirty="0">
                <a:latin typeface="Abadi"/>
              </a:rPr>
              <a:t> helse. Støtte og </a:t>
            </a:r>
            <a:r>
              <a:rPr lang="en-GB" sz="1600" i="1" dirty="0" err="1">
                <a:latin typeface="Abadi"/>
              </a:rPr>
              <a:t>anerkjennelse</a:t>
            </a:r>
            <a:r>
              <a:rPr lang="en-GB" sz="1600" i="1" dirty="0">
                <a:latin typeface="Abadi"/>
              </a:rPr>
              <a:t> kan </a:t>
            </a:r>
            <a:r>
              <a:rPr lang="en-GB" sz="1600" i="1" dirty="0" err="1">
                <a:latin typeface="Abadi"/>
              </a:rPr>
              <a:t>bidra</a:t>
            </a:r>
            <a:r>
              <a:rPr lang="en-GB" sz="1600" i="1" dirty="0">
                <a:latin typeface="Abadi"/>
              </a:rPr>
              <a:t> </a:t>
            </a:r>
            <a:r>
              <a:rPr lang="en-GB" sz="1600" i="1" dirty="0" err="1">
                <a:latin typeface="Abadi"/>
              </a:rPr>
              <a:t>til</a:t>
            </a:r>
            <a:r>
              <a:rPr lang="en-GB" sz="1600" i="1" dirty="0">
                <a:latin typeface="Abadi"/>
              </a:rPr>
              <a:t> resilience i alle alder. </a:t>
            </a:r>
            <a:r>
              <a:rPr lang="nb-NO" sz="1600" i="1" dirty="0">
                <a:latin typeface="Abadi"/>
              </a:rPr>
              <a:t>Overbehandling og omsorg under press reiser etiske og politiske spørsmål om verdighet og om betydningen av relasjoner og omsorg ved livets slutt.</a:t>
            </a:r>
          </a:p>
        </p:txBody>
      </p:sp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78FE6D2C-2788-31F4-C59E-BAC32DB7D8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47" r="4147"/>
          <a:stretch>
            <a:fillRect/>
          </a:stretch>
        </p:blipFill>
        <p:spPr>
          <a:xfrm>
            <a:off x="2602386" y="4703311"/>
            <a:ext cx="3036414" cy="2011043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3EE5F7DE-A664-60A1-DC74-A302DE1A93C9}"/>
              </a:ext>
            </a:extLst>
          </p:cNvPr>
          <p:cNvSpPr txBox="1"/>
          <p:nvPr/>
        </p:nvSpPr>
        <p:spPr>
          <a:xfrm>
            <a:off x="2050160" y="2401785"/>
            <a:ext cx="7815736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i="1">
                <a:latin typeface="Abadi"/>
              </a:rPr>
              <a:t>Deconstructing the Complexities of Advance Care Planning</a:t>
            </a:r>
          </a:p>
          <a:p>
            <a:r>
              <a:rPr lang="en-US" sz="1600" i="1">
                <a:latin typeface="Abadi"/>
              </a:rPr>
              <a:t>Outcomes: What Do We Know and Where Do We Go? A Scoping Review</a:t>
            </a:r>
          </a:p>
          <a:p>
            <a:r>
              <a:rPr lang="en-US" sz="1600" i="1">
                <a:latin typeface="Abadi"/>
              </a:rPr>
              <a:t>Ryan D. McMahan, MD, MAS,*† Ismael Tellez, BA,*† and Rebecca L. Sudore, MD*†</a:t>
            </a:r>
            <a:endParaRPr lang="nb-NO" sz="1600" i="1">
              <a:latin typeface="Abadi"/>
            </a:endParaRPr>
          </a:p>
        </p:txBody>
      </p:sp>
    </p:spTree>
    <p:extLst>
      <p:ext uri="{BB962C8B-B14F-4D97-AF65-F5344CB8AC3E}">
        <p14:creationId xmlns:p14="http://schemas.microsoft.com/office/powerpoint/2010/main" val="177986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08B6AE73-33BB-DE02-9F31-EB64A241C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830" y="306000"/>
            <a:ext cx="6816598" cy="3953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0ED6F9C3-894C-899A-2730-833B75EF6FEF}"/>
              </a:ext>
            </a:extLst>
          </p:cNvPr>
          <p:cNvSpPr txBox="1"/>
          <p:nvPr/>
        </p:nvSpPr>
        <p:spPr>
          <a:xfrm>
            <a:off x="1238830" y="4673601"/>
            <a:ext cx="9158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hlinkClick r:id="rId4"/>
              </a:rPr>
              <a:t>https://www.utviklingssenter.no/aktuelt/digital-ressurs-skap-mer-apenhet-om-doden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178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D18D58-38AA-7063-CB0F-13F037C63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959" y="251491"/>
            <a:ext cx="10192512" cy="646749"/>
          </a:xfrm>
        </p:spPr>
        <p:txBody>
          <a:bodyPr/>
          <a:lstStyle/>
          <a:p>
            <a:pPr marL="71755"/>
            <a:r>
              <a:rPr lang="nb-NO">
                <a:latin typeface="Abadi"/>
              </a:rPr>
              <a:t>Noe litteratur</a:t>
            </a:r>
            <a:endParaRPr lang="en-US">
              <a:latin typeface="Abadi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2357619-0DDB-CFE6-AE3D-B5EA9EFAC282}"/>
              </a:ext>
            </a:extLst>
          </p:cNvPr>
          <p:cNvSpPr txBox="1"/>
          <p:nvPr/>
        </p:nvSpPr>
        <p:spPr>
          <a:xfrm>
            <a:off x="1270455" y="1073446"/>
            <a:ext cx="10437155" cy="553997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b-NO" sz="1200">
                <a:latin typeface="Abadi"/>
              </a:rPr>
              <a:t>Gastmans, C., Deliens, L., Van den Block, L., Vander Stichele, R., Cools, W., Wendrich-van Dael, A., Pivodic, L., &amp; Gilissen, J. (2020). Nurses’ self-efficacy, rather than their knowledge, is associated with their engagement in advance care planning in nursing homes: A survey study. </a:t>
            </a:r>
            <a:r>
              <a:rPr lang="nb-NO" sz="1200" i="1">
                <a:latin typeface="Abadi"/>
              </a:rPr>
              <a:t>Palliative Medicine</a:t>
            </a:r>
            <a:r>
              <a:rPr lang="nb-NO" sz="1200">
                <a:latin typeface="Abadi"/>
              </a:rPr>
              <a:t>, </a:t>
            </a:r>
            <a:r>
              <a:rPr lang="nb-NO" sz="1200" i="1">
                <a:latin typeface="Abadi"/>
              </a:rPr>
              <a:t>34</a:t>
            </a:r>
            <a:r>
              <a:rPr lang="nb-NO" sz="1200">
                <a:latin typeface="Abadi"/>
              </a:rPr>
              <a:t>(7), 917–924. </a:t>
            </a:r>
            <a:r>
              <a:rPr lang="nb-NO" sz="1200">
                <a:latin typeface="Abadi"/>
                <a:hlinkClick r:id="rId2"/>
              </a:rPr>
              <a:t>https://doi.org/10.1177/0269216320916158</a:t>
            </a:r>
            <a:endParaRPr lang="en-US" sz="1200">
              <a:latin typeface="Abadi"/>
            </a:endParaRPr>
          </a:p>
          <a:p>
            <a:endParaRPr lang="en-US" sz="1200">
              <a:latin typeface="Abadi"/>
            </a:endParaRPr>
          </a:p>
          <a:p>
            <a:r>
              <a:rPr lang="en-US" sz="1200">
                <a:latin typeface="Abadi"/>
              </a:rPr>
              <a:t>McMahan RD, Tellez I, </a:t>
            </a:r>
            <a:r>
              <a:rPr lang="en-US" sz="1200" err="1">
                <a:latin typeface="Abadi"/>
              </a:rPr>
              <a:t>Sudore</a:t>
            </a:r>
            <a:r>
              <a:rPr lang="en-US" sz="1200">
                <a:latin typeface="Abadi"/>
              </a:rPr>
              <a:t> RL. Deconstructing the Complexities of Advance Care Planning Outcomes: What Do We Know and Where Do We Go? A Scoping Review</a:t>
            </a:r>
            <a:r>
              <a:rPr lang="en-US" sz="1200" i="1">
                <a:latin typeface="Abadi"/>
              </a:rPr>
              <a:t>. J Am </a:t>
            </a:r>
            <a:r>
              <a:rPr lang="en-US" sz="1200" i="1" err="1">
                <a:latin typeface="Abadi"/>
              </a:rPr>
              <a:t>Geriatr</a:t>
            </a:r>
            <a:r>
              <a:rPr lang="en-US" sz="1200" i="1">
                <a:latin typeface="Abadi"/>
              </a:rPr>
              <a:t> Soc</a:t>
            </a:r>
            <a:r>
              <a:rPr lang="en-US" sz="1200">
                <a:latin typeface="Abadi"/>
              </a:rPr>
              <a:t>.;69(1):234-244. (2021).  </a:t>
            </a:r>
            <a:r>
              <a:rPr lang="en-US" sz="1200" err="1">
                <a:latin typeface="Abadi"/>
              </a:rPr>
              <a:t>doi</a:t>
            </a:r>
            <a:r>
              <a:rPr lang="en-US" sz="1200">
                <a:latin typeface="Abadi"/>
              </a:rPr>
              <a:t>: 10.1111/jgs.16801</a:t>
            </a:r>
            <a:r>
              <a:rPr lang="en-US" sz="1200">
                <a:latin typeface="Abadi"/>
                <a:hlinkClick r:id="rId3"/>
              </a:rPr>
              <a:t> Deconstructing the Complexities of Advance Care Planning Outcomes: What Do We Know and Where Do We Go? A Scoping Review. - Abstract - Europe PMC</a:t>
            </a:r>
            <a:endParaRPr lang="en-US" sz="1200">
              <a:latin typeface="Abadi"/>
            </a:endParaRPr>
          </a:p>
          <a:p>
            <a:endParaRPr lang="en-US" sz="1200">
              <a:latin typeface="Abadi"/>
            </a:endParaRPr>
          </a:p>
          <a:p>
            <a:r>
              <a:rPr lang="en-US" sz="1200">
                <a:latin typeface="Abadi"/>
              </a:rPr>
              <a:t>Ministry of Health and Care Services. Meld. St. 24 (2022- 2023). Community and mastery. Stay safe at home. Norwegian Government: Aksell AS- 06/ 2023; 2022.</a:t>
            </a:r>
          </a:p>
          <a:p>
            <a:endParaRPr lang="en-US" sz="1200">
              <a:latin typeface="Abadi"/>
            </a:endParaRPr>
          </a:p>
          <a:p>
            <a:r>
              <a:rPr lang="en-US" sz="1200">
                <a:latin typeface="Abadi"/>
              </a:rPr>
              <a:t>Norwegian Directorate of Health. Advance Care Planning in case of limited life expectancy. National Professional Councils. </a:t>
            </a:r>
            <a:r>
              <a:rPr lang="en-US" sz="1200" u="sng">
                <a:latin typeface="Abadi"/>
                <a:hlinkClick r:id="rId4"/>
              </a:rPr>
              <a:t>https://www.helsedirektoratet.no/faglige-rad/</a:t>
            </a:r>
            <a:endParaRPr lang="en-US" sz="1200" u="sng">
              <a:latin typeface="Abadi"/>
            </a:endParaRPr>
          </a:p>
          <a:p>
            <a:endParaRPr lang="en-US" sz="1200">
              <a:latin typeface="Abadi"/>
            </a:endParaRPr>
          </a:p>
          <a:p>
            <a:r>
              <a:rPr lang="en-US" sz="1200">
                <a:latin typeface="Abadi"/>
              </a:rPr>
              <a:t>Norwegian Government. Meld. St. 24 (2019-2020). Palliative treatment and care. Oslo: Norwegian Government; 2020. </a:t>
            </a:r>
            <a:r>
              <a:rPr lang="en-US" sz="1200" u="sng">
                <a:latin typeface="Abadi"/>
                <a:hlinkClick r:id="rId5"/>
              </a:rPr>
              <a:t>www.government.no</a:t>
            </a:r>
            <a:r>
              <a:rPr lang="en-US" sz="1200">
                <a:latin typeface="Abadi"/>
              </a:rPr>
              <a:t>.</a:t>
            </a:r>
          </a:p>
          <a:p>
            <a:endParaRPr lang="nb-NO" sz="1200">
              <a:latin typeface="Abadi"/>
            </a:endParaRPr>
          </a:p>
          <a:p>
            <a:r>
              <a:rPr lang="nb-NO" sz="1200">
                <a:latin typeface="Abadi"/>
              </a:rPr>
              <a:t>WHO. (1986). </a:t>
            </a:r>
            <a:r>
              <a:rPr lang="nb-NO" sz="1200" i="1">
                <a:latin typeface="Abadi"/>
              </a:rPr>
              <a:t>Ottawa charter for health promotion </a:t>
            </a:r>
            <a:r>
              <a:rPr lang="nb-NO" sz="1200">
                <a:latin typeface="Abadi"/>
              </a:rPr>
              <a:t> </a:t>
            </a:r>
            <a:r>
              <a:rPr lang="nb-NO" sz="1200">
                <a:latin typeface="Abadi"/>
                <a:hlinkClick r:id="rId6"/>
              </a:rPr>
              <a:t>https://www.phac-aspc.gc.ca/ph-sp/docs/charter-chartre/pdf/charter.pdf</a:t>
            </a:r>
            <a:endParaRPr lang="nb-NO" sz="1200">
              <a:latin typeface="Abadi"/>
            </a:endParaRPr>
          </a:p>
          <a:p>
            <a:endParaRPr lang="en-GB" sz="1200">
              <a:latin typeface="Abadi"/>
            </a:endParaRPr>
          </a:p>
          <a:p>
            <a:r>
              <a:rPr lang="en-GB" sz="1200" err="1">
                <a:latin typeface="Abadi"/>
              </a:rPr>
              <a:t>Ødbehr</a:t>
            </a:r>
            <a:r>
              <a:rPr lang="en-GB" sz="1200">
                <a:latin typeface="Abadi"/>
              </a:rPr>
              <a:t>, L., </a:t>
            </a:r>
            <a:r>
              <a:rPr lang="en-GB" sz="1200" b="1">
                <a:latin typeface="Abadi"/>
              </a:rPr>
              <a:t>Hov</a:t>
            </a:r>
            <a:r>
              <a:rPr lang="en-GB" sz="1200">
                <a:latin typeface="Abadi"/>
              </a:rPr>
              <a:t>, R., </a:t>
            </a:r>
            <a:r>
              <a:rPr lang="en-GB" sz="1200" err="1">
                <a:latin typeface="Abadi"/>
              </a:rPr>
              <a:t>Sanaker</a:t>
            </a:r>
            <a:r>
              <a:rPr lang="en-GB" sz="1200">
                <a:latin typeface="Abadi"/>
              </a:rPr>
              <a:t>, H., </a:t>
            </a:r>
            <a:r>
              <a:rPr lang="en-GB" sz="1200" b="1">
                <a:latin typeface="Abadi"/>
              </a:rPr>
              <a:t>Jensen</a:t>
            </a:r>
            <a:r>
              <a:rPr lang="en-GB" sz="1200">
                <a:latin typeface="Abadi"/>
              </a:rPr>
              <a:t>, ÅS., Korup, A., </a:t>
            </a:r>
            <a:r>
              <a:rPr lang="en-GB" sz="1200" err="1">
                <a:latin typeface="Abadi"/>
              </a:rPr>
              <a:t>Sandsdalen</a:t>
            </a:r>
            <a:r>
              <a:rPr lang="en-GB" sz="1200">
                <a:latin typeface="Abadi"/>
              </a:rPr>
              <a:t>, T. Physicians’ understandings and experience of advance care planning in Norwegian nursing homes: a qualitative study. </a:t>
            </a:r>
            <a:r>
              <a:rPr lang="en-GB" sz="1200" i="1">
                <a:latin typeface="Abadi"/>
              </a:rPr>
              <a:t>BMC </a:t>
            </a:r>
            <a:r>
              <a:rPr lang="en-GB" sz="1200" i="1" err="1">
                <a:latin typeface="Abadi"/>
              </a:rPr>
              <a:t>Palliat</a:t>
            </a:r>
            <a:r>
              <a:rPr lang="en-GB" sz="1200" i="1">
                <a:latin typeface="Abadi"/>
              </a:rPr>
              <a:t> Care</a:t>
            </a:r>
            <a:r>
              <a:rPr lang="en-GB" sz="1200">
                <a:latin typeface="Abadi"/>
              </a:rPr>
              <a:t> </a:t>
            </a:r>
            <a:r>
              <a:rPr lang="en-GB" sz="1200" b="1">
                <a:latin typeface="Abadi"/>
              </a:rPr>
              <a:t>23</a:t>
            </a:r>
            <a:r>
              <a:rPr lang="en-GB" sz="1200">
                <a:latin typeface="Abadi"/>
              </a:rPr>
              <a:t>, 158 (2024). </a:t>
            </a:r>
            <a:r>
              <a:rPr lang="en-GB" sz="1200">
                <a:latin typeface="Abadi"/>
                <a:hlinkClick r:id="rId7"/>
              </a:rPr>
              <a:t>https://doi.org/10.1186/s12904-024-01481-9</a:t>
            </a:r>
            <a:endParaRPr lang="en-GB" sz="1200">
              <a:latin typeface="Abadi"/>
            </a:endParaRPr>
          </a:p>
          <a:p>
            <a:endParaRPr lang="en-GB" sz="1200">
              <a:latin typeface="Abadi"/>
            </a:endParaRPr>
          </a:p>
          <a:p>
            <a:r>
              <a:rPr lang="nb-NO" sz="1200">
                <a:latin typeface="Abadi"/>
              </a:rPr>
              <a:t>Ødbehr L, </a:t>
            </a:r>
            <a:r>
              <a:rPr lang="nb-NO" sz="1200" b="1">
                <a:latin typeface="Abadi"/>
              </a:rPr>
              <a:t>Hov </a:t>
            </a:r>
            <a:r>
              <a:rPr lang="nb-NO" sz="1200">
                <a:latin typeface="Abadi"/>
              </a:rPr>
              <a:t>R, Sanaker H, Sandsdalen T. Physicians' Perceptions of the Quality of Palliative Care and of the Importance of Collaboration in Interdisciplinary Teams in Norwegian Nursing Homes. </a:t>
            </a:r>
            <a:r>
              <a:rPr lang="nb-NO" sz="1200" i="1">
                <a:latin typeface="Abadi"/>
              </a:rPr>
              <a:t>J Multidiscip Healthc. </a:t>
            </a:r>
            <a:r>
              <a:rPr lang="nb-NO" sz="1200">
                <a:latin typeface="Abadi"/>
              </a:rPr>
              <a:t>(2025) 18:395-406. doi: 10.2147/JMDH.S487153. </a:t>
            </a:r>
            <a:r>
              <a:rPr lang="nb-NO" sz="1200">
                <a:latin typeface="Abadi"/>
                <a:hlinkClick r:id="rId8"/>
              </a:rPr>
              <a:t>JMDH_A_487153 395..406</a:t>
            </a:r>
            <a:endParaRPr lang="nb-NO" sz="1200">
              <a:latin typeface="Abadi"/>
            </a:endParaRPr>
          </a:p>
          <a:p>
            <a:endParaRPr lang="nb-NO" sz="1200">
              <a:latin typeface="Abadi"/>
            </a:endParaRPr>
          </a:p>
          <a:p>
            <a:r>
              <a:rPr lang="en-GB" sz="1200" err="1">
                <a:latin typeface="Abadi"/>
              </a:rPr>
              <a:t>Ødbehr</a:t>
            </a:r>
            <a:r>
              <a:rPr lang="en-GB" sz="1200">
                <a:latin typeface="Abadi"/>
              </a:rPr>
              <a:t>, L.S., </a:t>
            </a:r>
            <a:r>
              <a:rPr lang="en-GB" sz="1200" b="1">
                <a:latin typeface="Abadi"/>
              </a:rPr>
              <a:t>Jensen</a:t>
            </a:r>
            <a:r>
              <a:rPr lang="en-GB" sz="1200">
                <a:latin typeface="Abadi"/>
              </a:rPr>
              <a:t>, A.S., Korup, A., </a:t>
            </a:r>
            <a:r>
              <a:rPr lang="en-GB" sz="1200" b="1">
                <a:latin typeface="Abadi"/>
              </a:rPr>
              <a:t>Hov</a:t>
            </a:r>
            <a:r>
              <a:rPr lang="en-GB" sz="1200">
                <a:latin typeface="Abadi"/>
              </a:rPr>
              <a:t>, R., </a:t>
            </a:r>
            <a:r>
              <a:rPr lang="en-GB" sz="1200" err="1">
                <a:latin typeface="Abadi"/>
              </a:rPr>
              <a:t>Sanaker</a:t>
            </a:r>
            <a:r>
              <a:rPr lang="en-GB" sz="1200">
                <a:latin typeface="Abadi"/>
              </a:rPr>
              <a:t>, H., </a:t>
            </a:r>
            <a:r>
              <a:rPr lang="en-GB" sz="1200" err="1">
                <a:latin typeface="Abadi"/>
              </a:rPr>
              <a:t>Sandsdalen</a:t>
            </a:r>
            <a:r>
              <a:rPr lang="en-GB" sz="1200">
                <a:latin typeface="Abadi"/>
              </a:rPr>
              <a:t>, T</a:t>
            </a:r>
            <a:r>
              <a:rPr lang="en-GB" sz="1200" i="1">
                <a:latin typeface="Abadi"/>
              </a:rPr>
              <a:t>.</a:t>
            </a:r>
            <a:r>
              <a:rPr lang="en-GB" sz="1200">
                <a:latin typeface="Abadi"/>
              </a:rPr>
              <a:t> Patients’ experiences of quality in palliative care and advance care planning in primary care: a qualitative study. </a:t>
            </a:r>
            <a:r>
              <a:rPr lang="en-GB" sz="1200" i="1">
                <a:latin typeface="Abadi"/>
              </a:rPr>
              <a:t>BMC </a:t>
            </a:r>
            <a:r>
              <a:rPr lang="en-GB" sz="1200" i="1" err="1">
                <a:latin typeface="Abadi"/>
              </a:rPr>
              <a:t>Palliat</a:t>
            </a:r>
            <a:r>
              <a:rPr lang="en-GB" sz="1200" i="1">
                <a:latin typeface="Abadi"/>
              </a:rPr>
              <a:t> Care</a:t>
            </a:r>
            <a:r>
              <a:rPr lang="en-GB" sz="1200">
                <a:latin typeface="Abadi"/>
              </a:rPr>
              <a:t> </a:t>
            </a:r>
            <a:r>
              <a:rPr lang="en-GB" sz="1200" b="1">
                <a:latin typeface="Abadi"/>
              </a:rPr>
              <a:t>24</a:t>
            </a:r>
            <a:r>
              <a:rPr lang="en-GB" sz="1200">
                <a:latin typeface="Abadi"/>
              </a:rPr>
              <a:t>, 277 (2025). </a:t>
            </a:r>
            <a:r>
              <a:rPr lang="en-GB" sz="1200">
                <a:latin typeface="Abadi"/>
                <a:hlinkClick r:id="rId9"/>
              </a:rPr>
              <a:t>https://doi.org/10.1186/s12904-025-01919-8</a:t>
            </a:r>
            <a:endParaRPr lang="en-GB" sz="1400">
              <a:latin typeface="Arial Unicode MS"/>
              <a:ea typeface="Arial Unicode MS"/>
              <a:cs typeface="Arial Unicode MS"/>
            </a:endParaRPr>
          </a:p>
          <a:p>
            <a:endParaRPr lang="en-GB" sz="1400"/>
          </a:p>
          <a:p>
            <a:endParaRPr lang="en-US" sz="1400" u="sng"/>
          </a:p>
          <a:p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286773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F5F2ADD-E44A-D488-015A-BF5013631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4714" y="2688750"/>
            <a:ext cx="1972904" cy="1480499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296B11E4-C3A5-273C-516A-5372D6014D1A}"/>
              </a:ext>
            </a:extLst>
          </p:cNvPr>
          <p:cNvSpPr txBox="1"/>
          <p:nvPr/>
        </p:nvSpPr>
        <p:spPr>
          <a:xfrm>
            <a:off x="4107618" y="2968920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Reidun.Hov@hamar.kommune.no</a:t>
            </a:r>
            <a:endParaRPr lang="nb-NO">
              <a:solidFill>
                <a:schemeClr val="bg1"/>
              </a:solidFill>
            </a:endParaRPr>
          </a:p>
          <a:p>
            <a:endParaRPr lang="nb-NO">
              <a:solidFill>
                <a:schemeClr val="bg1"/>
              </a:solidFill>
            </a:endParaRPr>
          </a:p>
          <a:p>
            <a:r>
              <a:rPr lang="nb-NO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Asa.Karin.Johanna.Serholt.Jensen@hamar.kommune.no</a:t>
            </a:r>
            <a:endParaRPr lang="nb-NO">
              <a:solidFill>
                <a:schemeClr val="bg1"/>
              </a:solidFill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2561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FF-2021">
      <a:dk1>
        <a:srgbClr val="000000"/>
      </a:dk1>
      <a:lt1>
        <a:srgbClr val="FFFFFF"/>
      </a:lt1>
      <a:dk2>
        <a:srgbClr val="B2B2B2"/>
      </a:dk2>
      <a:lt2>
        <a:srgbClr val="E4E4E4"/>
      </a:lt2>
      <a:accent1>
        <a:srgbClr val="69BE28"/>
      </a:accent1>
      <a:accent2>
        <a:srgbClr val="00693C"/>
      </a:accent2>
      <a:accent3>
        <a:srgbClr val="00AFD8"/>
      </a:accent3>
      <a:accent4>
        <a:srgbClr val="E3CA00"/>
      </a:accent4>
      <a:accent5>
        <a:srgbClr val="E36E3B"/>
      </a:accent5>
      <a:accent6>
        <a:srgbClr val="63498C"/>
      </a:accent6>
      <a:hlink>
        <a:srgbClr val="00AFD8"/>
      </a:hlink>
      <a:folHlink>
        <a:srgbClr val="63498C"/>
      </a:folHlink>
    </a:clrScheme>
    <a:fontScheme name="USHT Arial Unicode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21949E50-1CFD-4258-8D3E-F252C9DB3636}" vid="{DD2883A9-289E-49AD-A76F-10076B81DDDB}"/>
    </a:ext>
  </a:extLst>
</a:theme>
</file>

<file path=ppt/theme/theme2.xml><?xml version="1.0" encoding="utf-8"?>
<a:theme xmlns:a="http://schemas.openxmlformats.org/drawingml/2006/main" name="Baks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SHT Arial Unicode">
      <a:majorFont>
        <a:latin typeface="Arial Unicode MS"/>
        <a:ea typeface=""/>
        <a:cs typeface=""/>
      </a:majorFont>
      <a:minorFont>
        <a:latin typeface="Arial Unicode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21949E50-1CFD-4258-8D3E-F252C9DB3636}" vid="{69EC2228-A308-4192-B892-0B6BEB2FC148}"/>
    </a:ext>
  </a:extLst>
</a:theme>
</file>

<file path=ppt/theme/theme3.xml><?xml version="1.0" encoding="utf-8"?>
<a:theme xmlns:a="http://schemas.openxmlformats.org/drawingml/2006/main" name="Hjel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21949E50-1CFD-4258-8D3E-F252C9DB3636}" vid="{C315CB53-523A-4BC6-AEF0-B01FC5218B31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3ca2a3-cc31-45e9-bd56-1841460a38c8">
      <Terms xmlns="http://schemas.microsoft.com/office/infopath/2007/PartnerControls"/>
    </lcf76f155ced4ddcb4097134ff3c332f>
    <TaxCatchAll xmlns="d6d17264-8297-4c35-baaa-44bf01ff9e9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9785CD6EEFC043A30D5DDA675EC054" ma:contentTypeVersion="17" ma:contentTypeDescription="Opprett et nytt dokument." ma:contentTypeScope="" ma:versionID="04761cb8ef5800b4551d8af46b54abde">
  <xsd:schema xmlns:xsd="http://www.w3.org/2001/XMLSchema" xmlns:xs="http://www.w3.org/2001/XMLSchema" xmlns:p="http://schemas.microsoft.com/office/2006/metadata/properties" xmlns:ns2="e53ca2a3-cc31-45e9-bd56-1841460a38c8" xmlns:ns3="d6d17264-8297-4c35-baaa-44bf01ff9e9e" targetNamespace="http://schemas.microsoft.com/office/2006/metadata/properties" ma:root="true" ma:fieldsID="cc42de2484a6248be70d28ac567a6e26" ns2:_="" ns3:_="">
    <xsd:import namespace="e53ca2a3-cc31-45e9-bd56-1841460a38c8"/>
    <xsd:import namespace="d6d17264-8297-4c35-baaa-44bf01ff9e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3ca2a3-cc31-45e9-bd56-1841460a38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2d3d3829-c886-45d9-be25-144c0f4b3e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d17264-8297-4c35-baaa-44bf01ff9e9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549f465-0286-4b92-8088-e721a157a3cd}" ma:internalName="TaxCatchAll" ma:showField="CatchAllData" ma:web="d6d17264-8297-4c35-baaa-44bf01ff9e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9F3707-9E63-4C35-B631-6C3F590867F9}">
  <ds:schemaRefs>
    <ds:schemaRef ds:uri="http://purl.org/dc/terms/"/>
    <ds:schemaRef ds:uri="e53ca2a3-cc31-45e9-bd56-1841460a38c8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d6d17264-8297-4c35-baaa-44bf01ff9e9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AEB0C3E-8E06-4F07-8153-25562D64E2D8}">
  <ds:schemaRefs>
    <ds:schemaRef ds:uri="d6d17264-8297-4c35-baaa-44bf01ff9e9e"/>
    <ds:schemaRef ds:uri="e53ca2a3-cc31-45e9-bd56-1841460a38c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FA3E51-9A1E-448E-9FC1-4EC799F703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PPmal jan 2022 Arial (1)</Template>
  <TotalTime>0</TotalTime>
  <Words>1337</Words>
  <Application>Microsoft Office PowerPoint</Application>
  <PresentationFormat>Widescreen</PresentationFormat>
  <Paragraphs>116</Paragraphs>
  <Slides>7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10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7</vt:i4>
      </vt:variant>
    </vt:vector>
  </HeadingPairs>
  <TitlesOfParts>
    <vt:vector size="20" baseType="lpstr">
      <vt:lpstr>Abadi</vt:lpstr>
      <vt:lpstr>Aptos</vt:lpstr>
      <vt:lpstr>Arial</vt:lpstr>
      <vt:lpstr>Arial Unicode MS</vt:lpstr>
      <vt:lpstr>Calibbri</vt:lpstr>
      <vt:lpstr>Calibri</vt:lpstr>
      <vt:lpstr>Calibri Light</vt:lpstr>
      <vt:lpstr>Open Sans</vt:lpstr>
      <vt:lpstr>Open Sans Light</vt:lpstr>
      <vt:lpstr>Wingdings</vt:lpstr>
      <vt:lpstr>Office-tema</vt:lpstr>
      <vt:lpstr>Bakside</vt:lpstr>
      <vt:lpstr>Hjelp</vt:lpstr>
      <vt:lpstr>         </vt:lpstr>
      <vt:lpstr>Utviklingssenter for sykehjem og hjemmetjenester (USHT)  Nasjonale satsninger og føringer for 2026:</vt:lpstr>
      <vt:lpstr>PowerPoint-presentasjon</vt:lpstr>
      <vt:lpstr>PowerPoint-presentasjon</vt:lpstr>
      <vt:lpstr>PowerPoint-presentasjon</vt:lpstr>
      <vt:lpstr>Noe litteratur</vt:lpstr>
      <vt:lpstr>PowerPoint-presentasjon</vt:lpstr>
    </vt:vector>
  </TitlesOfParts>
  <Company>Hedmark IKT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Utviklingssenter for sykehjem og hjemmetjenester Hedmark (Hamar)  Hege Fosseng Johansen Rådgiver</dc:title>
  <dc:creator>Hege Fosseng Johansen</dc:creator>
  <cp:lastModifiedBy>Åsa Karin Johanna Serholt Jensen</cp:lastModifiedBy>
  <cp:revision>1</cp:revision>
  <dcterms:created xsi:type="dcterms:W3CDTF">2024-01-30T13:56:31Z</dcterms:created>
  <dcterms:modified xsi:type="dcterms:W3CDTF">2026-06-10T17:19:06Z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0x010100BB9785CD6EEFC043A30D5DDA675EC054</vt:lpwstr>
  </property>
  <property fmtid="{D5CDD505-2E9C-101B-9397-08002B2CF9AE}" pid="3" name="MediaServiceImageTags">
    <vt:lpwstr/>
  </property>
</Properties>
</file>